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0" r:id="rId4"/>
    <p:sldId id="271" r:id="rId5"/>
    <p:sldId id="258" r:id="rId6"/>
    <p:sldId id="289" r:id="rId7"/>
    <p:sldId id="259" r:id="rId8"/>
    <p:sldId id="281" r:id="rId9"/>
    <p:sldId id="285" r:id="rId10"/>
    <p:sldId id="286" r:id="rId11"/>
    <p:sldId id="293" r:id="rId12"/>
    <p:sldId id="278" r:id="rId13"/>
    <p:sldId id="275" r:id="rId14"/>
    <p:sldId id="288" r:id="rId15"/>
    <p:sldId id="292" r:id="rId16"/>
    <p:sldId id="276" r:id="rId17"/>
    <p:sldId id="266" r:id="rId18"/>
    <p:sldId id="263" r:id="rId19"/>
    <p:sldId id="265" r:id="rId20"/>
    <p:sldId id="267" r:id="rId21"/>
    <p:sldId id="295" r:id="rId22"/>
    <p:sldId id="290" r:id="rId23"/>
    <p:sldId id="268" r:id="rId24"/>
    <p:sldId id="29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581A"/>
    <a:srgbClr val="37571A"/>
    <a:srgbClr val="283E0C"/>
    <a:srgbClr val="4960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5C411D-1E04-4078-849F-C1C771A2399E}" v="2" dt="2026-10-12T17:44:51.8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9" autoAdjust="0"/>
    <p:restoredTop sz="90641" autoAdjust="0"/>
  </p:normalViewPr>
  <p:slideViewPr>
    <p:cSldViewPr snapToGrid="0">
      <p:cViewPr varScale="1">
        <p:scale>
          <a:sx n="144" d="100"/>
          <a:sy n="144" d="100"/>
        </p:scale>
        <p:origin x="87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ffrey Ketts" userId="2c3d3f3202b33eb7" providerId="LiveId" clId="{D35BBA29-8F3B-4B57-BEB5-D18D926B7AD3}"/>
    <pc:docChg chg="addSld modSld">
      <pc:chgData name="Jeffrey Ketts" userId="2c3d3f3202b33eb7" providerId="LiveId" clId="{D35BBA29-8F3B-4B57-BEB5-D18D926B7AD3}" dt="2026-10-12T17:44:51.803" v="1"/>
      <pc:docMkLst>
        <pc:docMk/>
      </pc:docMkLst>
      <pc:sldChg chg="add">
        <pc:chgData name="Jeffrey Ketts" userId="2c3d3f3202b33eb7" providerId="LiveId" clId="{D35BBA29-8F3B-4B57-BEB5-D18D926B7AD3}" dt="2026-10-12T17:43:34.540" v="0"/>
        <pc:sldMkLst>
          <pc:docMk/>
          <pc:sldMk cId="2323370761" sldId="281"/>
        </pc:sldMkLst>
      </pc:sldChg>
      <pc:sldChg chg="modSp">
        <pc:chgData name="Jeffrey Ketts" userId="2c3d3f3202b33eb7" providerId="LiveId" clId="{D35BBA29-8F3B-4B57-BEB5-D18D926B7AD3}" dt="2026-10-12T17:44:51.803" v="1"/>
        <pc:sldMkLst>
          <pc:docMk/>
          <pc:sldMk cId="1057840229" sldId="288"/>
        </pc:sldMkLst>
        <pc:spChg chg="mod">
          <ac:chgData name="Jeffrey Ketts" userId="2c3d3f3202b33eb7" providerId="LiveId" clId="{D35BBA29-8F3B-4B57-BEB5-D18D926B7AD3}" dt="2026-10-12T17:44:51.803" v="1"/>
          <ac:spMkLst>
            <pc:docMk/>
            <pc:sldMk cId="1057840229" sldId="288"/>
            <ac:spMk id="13" creationId="{EC717041-3C9D-768C-AC36-836266DB4CD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28722-48C2-A8BA-CE90-97810E4A70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714A5D-48C3-317F-0F53-DD04175A6E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32475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gradFill>
          <a:gsLst>
            <a:gs pos="0">
              <a:schemeClr val="accent1">
                <a:lumMod val="5000"/>
                <a:lumOff val="95000"/>
              </a:schemeClr>
            </a:gs>
            <a:gs pos="74000">
              <a:srgbClr val="38581A"/>
            </a:gs>
            <a:gs pos="83000">
              <a:srgbClr val="37571A"/>
            </a:gs>
            <a:gs pos="100000">
              <a:srgbClr val="283E0C"/>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063797-EBB2-7F5D-94F5-23691EA34F8A}"/>
              </a:ext>
            </a:extLst>
          </p:cNvPr>
          <p:cNvSpPr>
            <a:spLocks noGrp="1"/>
          </p:cNvSpPr>
          <p:nvPr>
            <p:ph idx="1"/>
          </p:nvPr>
        </p:nvSpPr>
        <p:spPr>
          <a:xfrm>
            <a:off x="215153" y="1021976"/>
            <a:ext cx="11759453" cy="5154987"/>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8C261C8D-BA0F-6BF6-8BD9-2EE3CB2F45BE}"/>
              </a:ext>
            </a:extLst>
          </p:cNvPr>
          <p:cNvSpPr>
            <a:spLocks noGrp="1"/>
          </p:cNvSpPr>
          <p:nvPr>
            <p:ph type="title"/>
          </p:nvPr>
        </p:nvSpPr>
        <p:spPr>
          <a:xfrm>
            <a:off x="838200" y="116355"/>
            <a:ext cx="10515600" cy="690469"/>
          </a:xfrm>
        </p:spPr>
        <p:txBody>
          <a:bodyPr/>
          <a:lstStyle>
            <a:lvl1pPr>
              <a:defRPr sz="4000"/>
            </a:lvl1pPr>
          </a:lstStyle>
          <a:p>
            <a:r>
              <a:rPr lang="en-US" dirty="0"/>
              <a:t>Click to edit Master title style</a:t>
            </a:r>
          </a:p>
        </p:txBody>
      </p:sp>
    </p:spTree>
    <p:extLst>
      <p:ext uri="{BB962C8B-B14F-4D97-AF65-F5344CB8AC3E}">
        <p14:creationId xmlns:p14="http://schemas.microsoft.com/office/powerpoint/2010/main" val="198205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7329-2FAF-C687-DF3A-F89F056A0ED0}"/>
              </a:ext>
            </a:extLst>
          </p:cNvPr>
          <p:cNvSpPr>
            <a:spLocks noGrp="1"/>
          </p:cNvSpPr>
          <p:nvPr>
            <p:ph type="title"/>
          </p:nvPr>
        </p:nvSpPr>
        <p:spPr>
          <a:xfrm>
            <a:off x="838200" y="1272709"/>
            <a:ext cx="10515600" cy="2852737"/>
          </a:xfrm>
          <a:solidFill>
            <a:schemeClr val="bg1"/>
          </a:solidFill>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206438-D072-4DA7-8630-C4049667FF41}"/>
              </a:ext>
            </a:extLst>
          </p:cNvPr>
          <p:cNvSpPr>
            <a:spLocks noGrp="1"/>
          </p:cNvSpPr>
          <p:nvPr>
            <p:ph type="body" idx="1"/>
          </p:nvPr>
        </p:nvSpPr>
        <p:spPr>
          <a:xfrm>
            <a:off x="838200" y="4421375"/>
            <a:ext cx="10515600" cy="1500187"/>
          </a:xfrm>
          <a:solidFill>
            <a:schemeClr val="bg1"/>
          </a:solidFill>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665803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DC503-75A4-7352-4B61-1338811341ED}"/>
              </a:ext>
            </a:extLst>
          </p:cNvPr>
          <p:cNvSpPr>
            <a:spLocks noGrp="1"/>
          </p:cNvSpPr>
          <p:nvPr>
            <p:ph type="title"/>
          </p:nvPr>
        </p:nvSpPr>
        <p:spPr>
          <a:solidFill>
            <a:schemeClr val="bg1"/>
          </a:solidFill>
        </p:spPr>
        <p:txBody>
          <a:bodyPr/>
          <a:lstStyle/>
          <a:p>
            <a:r>
              <a:rPr lang="en-US"/>
              <a:t>Click to edit Master title style</a:t>
            </a:r>
          </a:p>
        </p:txBody>
      </p:sp>
      <p:sp>
        <p:nvSpPr>
          <p:cNvPr id="3" name="Content Placeholder 2">
            <a:extLst>
              <a:ext uri="{FF2B5EF4-FFF2-40B4-BE49-F238E27FC236}">
                <a16:creationId xmlns:a16="http://schemas.microsoft.com/office/drawing/2014/main" id="{DAD4B089-3B04-6D31-11D4-D994C62D0D7D}"/>
              </a:ext>
            </a:extLst>
          </p:cNvPr>
          <p:cNvSpPr>
            <a:spLocks noGrp="1"/>
          </p:cNvSpPr>
          <p:nvPr>
            <p:ph sz="half" idx="1"/>
          </p:nvPr>
        </p:nvSpPr>
        <p:spPr>
          <a:xfrm>
            <a:off x="329454" y="1122829"/>
            <a:ext cx="5647764" cy="5054134"/>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1E1A68-C843-38D7-5B3D-90394A894BB3}"/>
              </a:ext>
            </a:extLst>
          </p:cNvPr>
          <p:cNvSpPr>
            <a:spLocks noGrp="1"/>
          </p:cNvSpPr>
          <p:nvPr>
            <p:ph sz="half" idx="2"/>
          </p:nvPr>
        </p:nvSpPr>
        <p:spPr>
          <a:xfrm>
            <a:off x="6214783" y="1122829"/>
            <a:ext cx="5647764" cy="5054134"/>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5317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B483528A-1B00-9809-2E2F-275B06323E4F}"/>
              </a:ext>
            </a:extLst>
          </p:cNvPr>
          <p:cNvSpPr>
            <a:spLocks noGrp="1"/>
          </p:cNvSpPr>
          <p:nvPr>
            <p:ph sz="half" idx="10"/>
          </p:nvPr>
        </p:nvSpPr>
        <p:spPr>
          <a:xfrm>
            <a:off x="329454" y="1933573"/>
            <a:ext cx="5647764" cy="424338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5E67C5EC-8A79-9668-4F59-6919FD193DF4}"/>
              </a:ext>
            </a:extLst>
          </p:cNvPr>
          <p:cNvSpPr>
            <a:spLocks noGrp="1"/>
          </p:cNvSpPr>
          <p:nvPr>
            <p:ph sz="half" idx="11"/>
          </p:nvPr>
        </p:nvSpPr>
        <p:spPr>
          <a:xfrm>
            <a:off x="6214783" y="1933573"/>
            <a:ext cx="5647764" cy="424338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4AC59C35-9B33-67F9-5A5C-BA1A1651F1B3}"/>
              </a:ext>
            </a:extLst>
          </p:cNvPr>
          <p:cNvSpPr>
            <a:spLocks noGrp="1"/>
          </p:cNvSpPr>
          <p:nvPr>
            <p:ph type="body" idx="1"/>
          </p:nvPr>
        </p:nvSpPr>
        <p:spPr>
          <a:xfrm>
            <a:off x="327214" y="1109662"/>
            <a:ext cx="5647763" cy="823912"/>
          </a:xfrm>
          <a:solidFill>
            <a:schemeClr val="bg1"/>
          </a:solidFill>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46292F21-BCCB-4815-AF8C-C9636581A338}"/>
              </a:ext>
            </a:extLst>
          </p:cNvPr>
          <p:cNvSpPr>
            <a:spLocks noGrp="1"/>
          </p:cNvSpPr>
          <p:nvPr>
            <p:ph type="body" sz="quarter" idx="3"/>
          </p:nvPr>
        </p:nvSpPr>
        <p:spPr>
          <a:xfrm>
            <a:off x="6212543" y="1109662"/>
            <a:ext cx="5647764" cy="823912"/>
          </a:xfrm>
          <a:solidFill>
            <a:schemeClr val="bg1"/>
          </a:solidFill>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itle 1">
            <a:extLst>
              <a:ext uri="{FF2B5EF4-FFF2-40B4-BE49-F238E27FC236}">
                <a16:creationId xmlns:a16="http://schemas.microsoft.com/office/drawing/2014/main" id="{1830E125-AEC3-4FE8-9804-08F5072B12FC}"/>
              </a:ext>
            </a:extLst>
          </p:cNvPr>
          <p:cNvSpPr txBox="1">
            <a:spLocks/>
          </p:cNvSpPr>
          <p:nvPr userDrawn="1"/>
        </p:nvSpPr>
        <p:spPr>
          <a:xfrm>
            <a:off x="838200" y="88683"/>
            <a:ext cx="10515600" cy="711417"/>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1929172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1369E-7B96-EFBA-53C6-7AA2E7F3A9F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608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4962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D362C-6B2E-6600-60D8-028282F9F4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E93088-D6BC-332A-A774-34E79E74BC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926AC40-F567-58CA-97D1-8C21FE7AF3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CF3A25-93F5-1E53-0172-832105398F4B}"/>
              </a:ext>
            </a:extLst>
          </p:cNvPr>
          <p:cNvSpPr>
            <a:spLocks noGrp="1"/>
          </p:cNvSpPr>
          <p:nvPr>
            <p:ph type="dt" sz="half" idx="10"/>
          </p:nvPr>
        </p:nvSpPr>
        <p:spPr>
          <a:xfrm>
            <a:off x="838200" y="6356350"/>
            <a:ext cx="2743200" cy="365125"/>
          </a:xfrm>
          <a:prstGeom prst="rect">
            <a:avLst/>
          </a:prstGeom>
        </p:spPr>
        <p:txBody>
          <a:bodyPr/>
          <a:lstStyle/>
          <a:p>
            <a:fld id="{DE3475CE-F3D3-4F2E-BED3-37756EEF3A71}" type="datetimeFigureOut">
              <a:rPr lang="en-US" smtClean="0"/>
              <a:t>10/12/2026</a:t>
            </a:fld>
            <a:endParaRPr lang="en-US"/>
          </a:p>
        </p:txBody>
      </p:sp>
      <p:sp>
        <p:nvSpPr>
          <p:cNvPr id="6" name="Footer Placeholder 5">
            <a:extLst>
              <a:ext uri="{FF2B5EF4-FFF2-40B4-BE49-F238E27FC236}">
                <a16:creationId xmlns:a16="http://schemas.microsoft.com/office/drawing/2014/main" id="{620C5905-40B9-2DEC-9454-64B25A9416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9BC67CB-72B4-F840-D629-9DCE53AE503A}"/>
              </a:ext>
            </a:extLst>
          </p:cNvPr>
          <p:cNvSpPr>
            <a:spLocks noGrp="1"/>
          </p:cNvSpPr>
          <p:nvPr>
            <p:ph type="sldNum" sz="quarter" idx="12"/>
          </p:nvPr>
        </p:nvSpPr>
        <p:spPr>
          <a:xfrm>
            <a:off x="8610600" y="6356350"/>
            <a:ext cx="2743200" cy="365125"/>
          </a:xfrm>
          <a:prstGeom prst="rect">
            <a:avLst/>
          </a:prstGeom>
        </p:spPr>
        <p:txBody>
          <a:bodyPr/>
          <a:lstStyle/>
          <a:p>
            <a:fld id="{193DE73C-C082-4EBF-A298-3023C32113F2}" type="slidenum">
              <a:rPr lang="en-US" smtClean="0"/>
              <a:t>‹#›</a:t>
            </a:fld>
            <a:endParaRPr lang="en-US"/>
          </a:p>
        </p:txBody>
      </p:sp>
    </p:spTree>
    <p:extLst>
      <p:ext uri="{BB962C8B-B14F-4D97-AF65-F5344CB8AC3E}">
        <p14:creationId xmlns:p14="http://schemas.microsoft.com/office/powerpoint/2010/main" val="440123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0091-FBF9-2E16-B07B-68C2C50671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BF7903-7FC6-9045-AD27-C42B02F19C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05EC73-4E74-E3A9-DA09-DF72C180A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DBE9F1-886D-E29F-7AEE-C5F2D9CA2AB6}"/>
              </a:ext>
            </a:extLst>
          </p:cNvPr>
          <p:cNvSpPr>
            <a:spLocks noGrp="1"/>
          </p:cNvSpPr>
          <p:nvPr>
            <p:ph type="dt" sz="half" idx="10"/>
          </p:nvPr>
        </p:nvSpPr>
        <p:spPr>
          <a:xfrm>
            <a:off x="838200" y="6356350"/>
            <a:ext cx="2743200" cy="365125"/>
          </a:xfrm>
          <a:prstGeom prst="rect">
            <a:avLst/>
          </a:prstGeom>
        </p:spPr>
        <p:txBody>
          <a:bodyPr/>
          <a:lstStyle/>
          <a:p>
            <a:fld id="{DE3475CE-F3D3-4F2E-BED3-37756EEF3A71}" type="datetimeFigureOut">
              <a:rPr lang="en-US" smtClean="0"/>
              <a:t>10/12/2026</a:t>
            </a:fld>
            <a:endParaRPr lang="en-US"/>
          </a:p>
        </p:txBody>
      </p:sp>
      <p:sp>
        <p:nvSpPr>
          <p:cNvPr id="6" name="Footer Placeholder 5">
            <a:extLst>
              <a:ext uri="{FF2B5EF4-FFF2-40B4-BE49-F238E27FC236}">
                <a16:creationId xmlns:a16="http://schemas.microsoft.com/office/drawing/2014/main" id="{86ACC10E-70FA-165F-5572-FCECD20874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988A17A-B625-782D-2FF7-F0A5A526456D}"/>
              </a:ext>
            </a:extLst>
          </p:cNvPr>
          <p:cNvSpPr>
            <a:spLocks noGrp="1"/>
          </p:cNvSpPr>
          <p:nvPr>
            <p:ph type="sldNum" sz="quarter" idx="12"/>
          </p:nvPr>
        </p:nvSpPr>
        <p:spPr>
          <a:xfrm>
            <a:off x="8610600" y="6356350"/>
            <a:ext cx="2743200" cy="365125"/>
          </a:xfrm>
          <a:prstGeom prst="rect">
            <a:avLst/>
          </a:prstGeom>
        </p:spPr>
        <p:txBody>
          <a:bodyPr/>
          <a:lstStyle/>
          <a:p>
            <a:fld id="{193DE73C-C082-4EBF-A298-3023C32113F2}" type="slidenum">
              <a:rPr lang="en-US" smtClean="0"/>
              <a:t>‹#›</a:t>
            </a:fld>
            <a:endParaRPr lang="en-US"/>
          </a:p>
        </p:txBody>
      </p:sp>
    </p:spTree>
    <p:extLst>
      <p:ext uri="{BB962C8B-B14F-4D97-AF65-F5344CB8AC3E}">
        <p14:creationId xmlns:p14="http://schemas.microsoft.com/office/powerpoint/2010/main" val="2058290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91D08-0CA9-5172-33A6-4BB99815C3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A6B5F1-321A-24D5-EC28-677E4B4662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B927D5-8770-108A-CC25-07934585767A}"/>
              </a:ext>
            </a:extLst>
          </p:cNvPr>
          <p:cNvSpPr>
            <a:spLocks noGrp="1"/>
          </p:cNvSpPr>
          <p:nvPr>
            <p:ph type="dt" sz="half" idx="10"/>
          </p:nvPr>
        </p:nvSpPr>
        <p:spPr>
          <a:xfrm>
            <a:off x="838200" y="6356350"/>
            <a:ext cx="2743200" cy="365125"/>
          </a:xfrm>
          <a:prstGeom prst="rect">
            <a:avLst/>
          </a:prstGeom>
        </p:spPr>
        <p:txBody>
          <a:bodyPr/>
          <a:lstStyle/>
          <a:p>
            <a:fld id="{DE3475CE-F3D3-4F2E-BED3-37756EEF3A71}" type="datetimeFigureOut">
              <a:rPr lang="en-US" smtClean="0"/>
              <a:t>10/12/2026</a:t>
            </a:fld>
            <a:endParaRPr lang="en-US"/>
          </a:p>
        </p:txBody>
      </p:sp>
      <p:sp>
        <p:nvSpPr>
          <p:cNvPr id="5" name="Footer Placeholder 4">
            <a:extLst>
              <a:ext uri="{FF2B5EF4-FFF2-40B4-BE49-F238E27FC236}">
                <a16:creationId xmlns:a16="http://schemas.microsoft.com/office/drawing/2014/main" id="{0DCA289E-FDA5-489B-7666-538AAA5C2A2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67D9739-065C-0701-2CAF-44412D51DC94}"/>
              </a:ext>
            </a:extLst>
          </p:cNvPr>
          <p:cNvSpPr>
            <a:spLocks noGrp="1"/>
          </p:cNvSpPr>
          <p:nvPr>
            <p:ph type="sldNum" sz="quarter" idx="12"/>
          </p:nvPr>
        </p:nvSpPr>
        <p:spPr>
          <a:xfrm>
            <a:off x="8610600" y="6356350"/>
            <a:ext cx="2743200" cy="365125"/>
          </a:xfrm>
          <a:prstGeom prst="rect">
            <a:avLst/>
          </a:prstGeom>
        </p:spPr>
        <p:txBody>
          <a:bodyPr/>
          <a:lstStyle/>
          <a:p>
            <a:fld id="{193DE73C-C082-4EBF-A298-3023C32113F2}" type="slidenum">
              <a:rPr lang="en-US" smtClean="0"/>
              <a:t>‹#›</a:t>
            </a:fld>
            <a:endParaRPr lang="en-US"/>
          </a:p>
        </p:txBody>
      </p:sp>
    </p:spTree>
    <p:extLst>
      <p:ext uri="{BB962C8B-B14F-4D97-AF65-F5344CB8AC3E}">
        <p14:creationId xmlns:p14="http://schemas.microsoft.com/office/powerpoint/2010/main" val="2246525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A6B665-4393-BF44-E022-165F6DD348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0283D1-F33D-5877-13D5-86CC961BA8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42B690-9C94-0761-6BC1-19F07DCEE9C5}"/>
              </a:ext>
            </a:extLst>
          </p:cNvPr>
          <p:cNvSpPr>
            <a:spLocks noGrp="1"/>
          </p:cNvSpPr>
          <p:nvPr>
            <p:ph type="dt" sz="half" idx="10"/>
          </p:nvPr>
        </p:nvSpPr>
        <p:spPr>
          <a:xfrm>
            <a:off x="838200" y="6356350"/>
            <a:ext cx="2743200" cy="365125"/>
          </a:xfrm>
          <a:prstGeom prst="rect">
            <a:avLst/>
          </a:prstGeom>
        </p:spPr>
        <p:txBody>
          <a:bodyPr/>
          <a:lstStyle/>
          <a:p>
            <a:fld id="{DE3475CE-F3D3-4F2E-BED3-37756EEF3A71}" type="datetimeFigureOut">
              <a:rPr lang="en-US" smtClean="0"/>
              <a:t>10/12/2026</a:t>
            </a:fld>
            <a:endParaRPr lang="en-US"/>
          </a:p>
        </p:txBody>
      </p:sp>
      <p:sp>
        <p:nvSpPr>
          <p:cNvPr id="5" name="Footer Placeholder 4">
            <a:extLst>
              <a:ext uri="{FF2B5EF4-FFF2-40B4-BE49-F238E27FC236}">
                <a16:creationId xmlns:a16="http://schemas.microsoft.com/office/drawing/2014/main" id="{0A236FAF-C63E-8CAA-4CE6-1B33364423B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2C83F0E-225E-F46F-1DEA-5CFC54846205}"/>
              </a:ext>
            </a:extLst>
          </p:cNvPr>
          <p:cNvSpPr>
            <a:spLocks noGrp="1"/>
          </p:cNvSpPr>
          <p:nvPr>
            <p:ph type="sldNum" sz="quarter" idx="12"/>
          </p:nvPr>
        </p:nvSpPr>
        <p:spPr>
          <a:xfrm>
            <a:off x="8610600" y="6356350"/>
            <a:ext cx="2743200" cy="365125"/>
          </a:xfrm>
          <a:prstGeom prst="rect">
            <a:avLst/>
          </a:prstGeom>
        </p:spPr>
        <p:txBody>
          <a:bodyPr/>
          <a:lstStyle/>
          <a:p>
            <a:fld id="{193DE73C-C082-4EBF-A298-3023C32113F2}" type="slidenum">
              <a:rPr lang="en-US" smtClean="0"/>
              <a:t>‹#›</a:t>
            </a:fld>
            <a:endParaRPr lang="en-US"/>
          </a:p>
        </p:txBody>
      </p:sp>
    </p:spTree>
    <p:extLst>
      <p:ext uri="{BB962C8B-B14F-4D97-AF65-F5344CB8AC3E}">
        <p14:creationId xmlns:p14="http://schemas.microsoft.com/office/powerpoint/2010/main" val="503115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g"/><Relationship Id="rId2" Type="http://schemas.openxmlformats.org/officeDocument/2006/relationships/slideLayout" Target="../slideLayouts/slideLayout2.xml"/><Relationship Id="rId16"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rgbClr val="38581A"/>
            </a:gs>
            <a:gs pos="83000">
              <a:srgbClr val="37571A"/>
            </a:gs>
            <a:gs pos="100000">
              <a:srgbClr val="283E0C"/>
            </a:gs>
          </a:gsLst>
          <a:lin ang="5400000" scaled="1"/>
        </a:gra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C75DF6BC-2976-818C-B160-182318A6A3F4}"/>
              </a:ext>
            </a:extLst>
          </p:cNvPr>
          <p:cNvSpPr/>
          <p:nvPr userDrawn="1"/>
        </p:nvSpPr>
        <p:spPr>
          <a:xfrm>
            <a:off x="0" y="0"/>
            <a:ext cx="12192000" cy="914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E5C46B62-AE22-4B6A-6CD8-7165956B75A4}"/>
              </a:ext>
            </a:extLst>
          </p:cNvPr>
          <p:cNvSpPr>
            <a:spLocks noGrp="1"/>
          </p:cNvSpPr>
          <p:nvPr>
            <p:ph type="title"/>
          </p:nvPr>
        </p:nvSpPr>
        <p:spPr>
          <a:xfrm>
            <a:off x="838200" y="88683"/>
            <a:ext cx="10515600" cy="711417"/>
          </a:xfrm>
          <a:prstGeom prst="rect">
            <a:avLst/>
          </a:prstGeom>
          <a:solidFill>
            <a:schemeClr val="bg1"/>
          </a:solid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5389DCD-36E8-8EAA-84CE-8C6AD18C06C2}"/>
              </a:ext>
            </a:extLst>
          </p:cNvPr>
          <p:cNvSpPr>
            <a:spLocks noGrp="1"/>
          </p:cNvSpPr>
          <p:nvPr>
            <p:ph type="body" idx="1"/>
          </p:nvPr>
        </p:nvSpPr>
        <p:spPr>
          <a:xfrm>
            <a:off x="416859" y="1069041"/>
            <a:ext cx="11376212" cy="5107922"/>
          </a:xfrm>
          <a:prstGeom prst="rect">
            <a:avLst/>
          </a:prstGeom>
          <a:solidFill>
            <a:schemeClr val="bg1"/>
          </a:solid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C99B702C-F8C1-01C7-49BE-7784CFEF2C77}"/>
              </a:ext>
            </a:extLst>
          </p:cNvPr>
          <p:cNvPicPr>
            <a:picLocks noChangeAspect="1"/>
          </p:cNvPicPr>
          <p:nvPr userDrawn="1"/>
        </p:nvPicPr>
        <p:blipFill>
          <a:blip r:embed="rId13">
            <a:extLst>
              <a:ext uri="{28A0092B-C50C-407E-A947-70E740481C1C}">
                <a14:useLocalDpi xmlns:a14="http://schemas.microsoft.com/office/drawing/2010/main" val="0"/>
              </a:ext>
            </a:extLst>
          </a:blip>
          <a:srcRect l="8852"/>
          <a:stretch>
            <a:fillRect/>
          </a:stretch>
        </p:blipFill>
        <p:spPr>
          <a:xfrm>
            <a:off x="11513368" y="6266398"/>
            <a:ext cx="559406" cy="499306"/>
          </a:xfrm>
          <a:prstGeom prst="rect">
            <a:avLst/>
          </a:prstGeom>
        </p:spPr>
      </p:pic>
      <p:pic>
        <p:nvPicPr>
          <p:cNvPr id="12" name="Picture 11">
            <a:extLst>
              <a:ext uri="{FF2B5EF4-FFF2-40B4-BE49-F238E27FC236}">
                <a16:creationId xmlns:a16="http://schemas.microsoft.com/office/drawing/2014/main" id="{7A02D31C-5B32-40D3-9E98-EF79F64CDBE9}"/>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5188" y="6266398"/>
            <a:ext cx="660083" cy="502920"/>
          </a:xfrm>
          <a:prstGeom prst="rect">
            <a:avLst/>
          </a:prstGeom>
        </p:spPr>
      </p:pic>
      <p:pic>
        <p:nvPicPr>
          <p:cNvPr id="14" name="Picture 13">
            <a:extLst>
              <a:ext uri="{FF2B5EF4-FFF2-40B4-BE49-F238E27FC236}">
                <a16:creationId xmlns:a16="http://schemas.microsoft.com/office/drawing/2014/main" id="{11EA13B8-E78D-60CE-7AEC-FE46764F735D}"/>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5754733" y="6266398"/>
            <a:ext cx="682534" cy="502920"/>
          </a:xfrm>
          <a:prstGeom prst="rect">
            <a:avLst/>
          </a:prstGeom>
        </p:spPr>
      </p:pic>
      <p:pic>
        <p:nvPicPr>
          <p:cNvPr id="16" name="Picture 15">
            <a:extLst>
              <a:ext uri="{FF2B5EF4-FFF2-40B4-BE49-F238E27FC236}">
                <a16:creationId xmlns:a16="http://schemas.microsoft.com/office/drawing/2014/main" id="{48F1A09A-89A2-5AFB-381A-C16402E9C718}"/>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15189" y="88682"/>
            <a:ext cx="565900" cy="711416"/>
          </a:xfrm>
          <a:prstGeom prst="rect">
            <a:avLst/>
          </a:prstGeom>
        </p:spPr>
      </p:pic>
      <p:pic>
        <p:nvPicPr>
          <p:cNvPr id="18" name="Picture 17">
            <a:extLst>
              <a:ext uri="{FF2B5EF4-FFF2-40B4-BE49-F238E27FC236}">
                <a16:creationId xmlns:a16="http://schemas.microsoft.com/office/drawing/2014/main" id="{F18563A7-9EBE-DEBA-D8AC-C78FCAAA3CF4}"/>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1471735" y="55818"/>
            <a:ext cx="602330" cy="802763"/>
          </a:xfrm>
          <a:prstGeom prst="rect">
            <a:avLst/>
          </a:prstGeom>
        </p:spPr>
      </p:pic>
    </p:spTree>
    <p:extLst>
      <p:ext uri="{BB962C8B-B14F-4D97-AF65-F5344CB8AC3E}">
        <p14:creationId xmlns:p14="http://schemas.microsoft.com/office/powerpoint/2010/main" val="2211528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couting.org/resources/guide-to-advancemen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scouting.org/programs/scouts-bsa/advancement-and-awards/eagle-scout-workbook/"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s://www.scouting.org/programs/scouts-bsa/advancement-and-awards/eagle-scout-workboo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filestore.scouting.org/filestore/boyscouts/ppt/The-Eagle-Scout-Service-Project-Coach.pptx"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mailto:bsaeagleboard@gmail.com"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cflscouting.org/dr-phillips-charities-eagle-service-project-grant-application/"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app.jotform.com/242683781775168"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mailto:bsaeagleboard@gmail.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7678A-AA6E-8750-2299-8AB45F799E97}"/>
              </a:ext>
            </a:extLst>
          </p:cNvPr>
          <p:cNvSpPr>
            <a:spLocks noGrp="1"/>
          </p:cNvSpPr>
          <p:nvPr>
            <p:ph type="ctrTitle"/>
          </p:nvPr>
        </p:nvSpPr>
        <p:spPr/>
        <p:txBody>
          <a:bodyPr/>
          <a:lstStyle/>
          <a:p>
            <a:r>
              <a:rPr lang="en-US" dirty="0"/>
              <a:t>Eagle Scout Service Project Step by </a:t>
            </a:r>
            <a:r>
              <a:rPr lang="en-US"/>
              <a:t>Step Guide</a:t>
            </a:r>
            <a:endParaRPr lang="en-US" dirty="0"/>
          </a:p>
        </p:txBody>
      </p:sp>
      <p:sp>
        <p:nvSpPr>
          <p:cNvPr id="3" name="Subtitle 2">
            <a:extLst>
              <a:ext uri="{FF2B5EF4-FFF2-40B4-BE49-F238E27FC236}">
                <a16:creationId xmlns:a16="http://schemas.microsoft.com/office/drawing/2014/main" id="{6A00992C-6EBC-7C16-C457-910930A78993}"/>
              </a:ext>
            </a:extLst>
          </p:cNvPr>
          <p:cNvSpPr>
            <a:spLocks noGrp="1"/>
          </p:cNvSpPr>
          <p:nvPr>
            <p:ph type="subTitle" idx="1"/>
          </p:nvPr>
        </p:nvSpPr>
        <p:spPr>
          <a:xfrm>
            <a:off x="1524000" y="3602038"/>
            <a:ext cx="9144000" cy="2482756"/>
          </a:xfrm>
        </p:spPr>
        <p:txBody>
          <a:bodyPr>
            <a:noAutofit/>
          </a:bodyPr>
          <a:lstStyle/>
          <a:p>
            <a:r>
              <a:rPr lang="en-US" sz="2000" dirty="0"/>
              <a:t>Preparation for the Project Review</a:t>
            </a:r>
          </a:p>
          <a:p>
            <a:r>
              <a:rPr lang="en-US" sz="2000" dirty="0"/>
              <a:t>Seminole District / Central Florida Council / Seminole District Eagle Board</a:t>
            </a:r>
          </a:p>
          <a:p>
            <a:endParaRPr lang="en-US" sz="2000" dirty="0"/>
          </a:p>
          <a:p>
            <a:r>
              <a:rPr lang="en-US" sz="2000" dirty="0"/>
              <a:t>All items discussed in this presentation are intended to support and follow the Scouting America Guide to Advancement.</a:t>
            </a:r>
            <a:br>
              <a:rPr lang="en-US" sz="2000" dirty="0"/>
            </a:br>
            <a:endParaRPr lang="en-US" sz="2000" dirty="0"/>
          </a:p>
          <a:p>
            <a:r>
              <a:rPr lang="en-US" sz="2000" dirty="0">
                <a:hlinkClick r:id="rId2"/>
              </a:rPr>
              <a:t>https://www.Scouting.org/resources/guide-to-advancement/</a:t>
            </a:r>
            <a:endParaRPr lang="en-US" sz="2000" dirty="0"/>
          </a:p>
          <a:p>
            <a:endParaRPr lang="en-US" sz="2000" dirty="0"/>
          </a:p>
          <a:p>
            <a:endParaRPr lang="en-US" sz="2000" dirty="0"/>
          </a:p>
        </p:txBody>
      </p:sp>
    </p:spTree>
    <p:extLst>
      <p:ext uri="{BB962C8B-B14F-4D97-AF65-F5344CB8AC3E}">
        <p14:creationId xmlns:p14="http://schemas.microsoft.com/office/powerpoint/2010/main" val="1004505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62AB54-253A-AAFE-84A1-72EC4BD0DC59}"/>
              </a:ext>
            </a:extLst>
          </p:cNvPr>
          <p:cNvSpPr>
            <a:spLocks noGrp="1"/>
          </p:cNvSpPr>
          <p:nvPr>
            <p:ph idx="1"/>
          </p:nvPr>
        </p:nvSpPr>
        <p:spPr/>
        <p:txBody>
          <a:bodyPr>
            <a:normAutofit/>
          </a:bodyPr>
          <a:lstStyle/>
          <a:p>
            <a:pPr marL="0" indent="0">
              <a:buNone/>
            </a:pPr>
            <a:r>
              <a:rPr lang="en-US" sz="2000" dirty="0"/>
              <a:t>Once a Scout has earned the Rank of Life Scout then should take the following steps on their Trail to Eagle. </a:t>
            </a:r>
          </a:p>
          <a:p>
            <a:pPr marL="914400" lvl="1" indent="-457200">
              <a:buFont typeface="+mj-lt"/>
              <a:buAutoNum type="arabicParenR"/>
            </a:pPr>
            <a:r>
              <a:rPr lang="en-US" sz="2000" dirty="0"/>
              <a:t>Meet with their Scout Leader to map out the path forward.</a:t>
            </a:r>
          </a:p>
          <a:p>
            <a:pPr marL="1371600" lvl="2" indent="-457200">
              <a:buFont typeface="+mj-lt"/>
              <a:buAutoNum type="alphaLcParenR"/>
            </a:pPr>
            <a:r>
              <a:rPr lang="en-US" dirty="0"/>
              <a:t>Review </a:t>
            </a:r>
            <a:r>
              <a:rPr lang="en-US" dirty="0" err="1"/>
              <a:t>Scoutbook</a:t>
            </a:r>
            <a:r>
              <a:rPr lang="en-US" dirty="0"/>
              <a:t>/Internet Advancement and verify all information is correct</a:t>
            </a:r>
          </a:p>
          <a:p>
            <a:pPr marL="1371600" lvl="2" indent="-457200">
              <a:buFont typeface="+mj-lt"/>
              <a:buAutoNum type="alphaLcParenR"/>
            </a:pPr>
            <a:r>
              <a:rPr lang="en-US" dirty="0"/>
              <a:t>Review all Merit Badges are complete</a:t>
            </a:r>
          </a:p>
          <a:p>
            <a:pPr marL="1371600" lvl="2" indent="-457200">
              <a:buFont typeface="+mj-lt"/>
              <a:buAutoNum type="alphaLcParenR"/>
            </a:pPr>
            <a:r>
              <a:rPr lang="en-US" dirty="0"/>
              <a:t>Verify all Position(s) of responsibility have been completed</a:t>
            </a:r>
          </a:p>
          <a:p>
            <a:pPr marL="1371600" lvl="2" indent="-457200">
              <a:buFont typeface="+mj-lt"/>
              <a:buAutoNum type="alphaLcParenR"/>
            </a:pPr>
            <a:r>
              <a:rPr lang="en-US" dirty="0"/>
              <a:t>Make a plan to complete any Missing requirements</a:t>
            </a:r>
          </a:p>
          <a:p>
            <a:pPr marL="914400" lvl="1" indent="-457200">
              <a:buFont typeface="+mj-lt"/>
              <a:buAutoNum type="arabicParenR"/>
            </a:pPr>
            <a:r>
              <a:rPr lang="en-US" sz="2000" dirty="0"/>
              <a:t>Identify a Project Coach / Eagle Mentor / Eagle Advisor</a:t>
            </a:r>
          </a:p>
          <a:p>
            <a:pPr marL="1371600" lvl="2" indent="-457200">
              <a:buFont typeface="+mj-lt"/>
              <a:buAutoNum type="alphaLcParenR"/>
            </a:pPr>
            <a:r>
              <a:rPr lang="en-US" dirty="0"/>
              <a:t>Help navigate the final requirements</a:t>
            </a:r>
          </a:p>
          <a:p>
            <a:pPr marL="1371600" lvl="2" indent="-457200">
              <a:buFont typeface="+mj-lt"/>
              <a:buAutoNum type="alphaLcParenR"/>
            </a:pPr>
            <a:r>
              <a:rPr lang="en-US" dirty="0"/>
              <a:t>Help guide and advise on Eagle Proposal</a:t>
            </a:r>
          </a:p>
          <a:p>
            <a:pPr marL="1371600" lvl="2" indent="-457200">
              <a:buFont typeface="+mj-lt"/>
              <a:buAutoNum type="alphaLcParenR"/>
            </a:pPr>
            <a:r>
              <a:rPr lang="en-US" dirty="0"/>
              <a:t>Project Coach should have understanding of the Project and Project Requirements. </a:t>
            </a:r>
          </a:p>
        </p:txBody>
      </p:sp>
      <p:sp>
        <p:nvSpPr>
          <p:cNvPr id="2" name="Title 1">
            <a:extLst>
              <a:ext uri="{FF2B5EF4-FFF2-40B4-BE49-F238E27FC236}">
                <a16:creationId xmlns:a16="http://schemas.microsoft.com/office/drawing/2014/main" id="{3265C8E9-B748-FB2C-24CC-B21F9B2BCB97}"/>
              </a:ext>
            </a:extLst>
          </p:cNvPr>
          <p:cNvSpPr>
            <a:spLocks noGrp="1"/>
          </p:cNvSpPr>
          <p:nvPr>
            <p:ph type="title"/>
          </p:nvPr>
        </p:nvSpPr>
        <p:spPr/>
        <p:txBody>
          <a:bodyPr/>
          <a:lstStyle/>
          <a:p>
            <a:r>
              <a:rPr lang="en-US" b="1" dirty="0"/>
              <a:t>Getting Started</a:t>
            </a:r>
            <a:endParaRPr lang="en-US" dirty="0"/>
          </a:p>
        </p:txBody>
      </p:sp>
    </p:spTree>
    <p:extLst>
      <p:ext uri="{BB962C8B-B14F-4D97-AF65-F5344CB8AC3E}">
        <p14:creationId xmlns:p14="http://schemas.microsoft.com/office/powerpoint/2010/main" val="1783045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03969-6723-9530-2028-629DE736B78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164FA1-0183-F794-2AC1-D26E0FADC245}"/>
              </a:ext>
            </a:extLst>
          </p:cNvPr>
          <p:cNvSpPr>
            <a:spLocks noGrp="1"/>
          </p:cNvSpPr>
          <p:nvPr>
            <p:ph idx="1"/>
          </p:nvPr>
        </p:nvSpPr>
        <p:spPr/>
        <p:txBody>
          <a:bodyPr>
            <a:noAutofit/>
          </a:bodyPr>
          <a:lstStyle/>
          <a:p>
            <a:pPr marL="0" indent="0">
              <a:buNone/>
            </a:pPr>
            <a:r>
              <a:rPr lang="en-US" sz="1600" dirty="0"/>
              <a:t>Steps to Choosing a Successful Eagle Scout Service Project</a:t>
            </a:r>
          </a:p>
          <a:p>
            <a:pPr marL="914400" lvl="1" indent="-457200">
              <a:buFont typeface="+mj-lt"/>
              <a:buAutoNum type="arabicParenR"/>
            </a:pPr>
            <a:r>
              <a:rPr lang="en-US" sz="1600" dirty="0"/>
              <a:t>STEP 0 – Choose a Project Coach </a:t>
            </a:r>
            <a:br>
              <a:rPr lang="en-US" sz="1600" dirty="0"/>
            </a:br>
            <a:r>
              <a:rPr lang="en-US" sz="1600" dirty="0"/>
              <a:t>While a Coach is not required it is highly recommended and should be someone </a:t>
            </a:r>
            <a:br>
              <a:rPr lang="en-US" sz="1600" dirty="0"/>
            </a:br>
            <a:r>
              <a:rPr lang="en-US" sz="1600" dirty="0"/>
              <a:t>who is not a parent but has knowledge and understanding or what you want to do.</a:t>
            </a:r>
          </a:p>
          <a:p>
            <a:pPr marL="914400" lvl="1" indent="-457200">
              <a:buFont typeface="+mj-lt"/>
              <a:buAutoNum type="arabicParenR"/>
            </a:pPr>
            <a:r>
              <a:rPr lang="en-US" sz="1600" dirty="0"/>
              <a:t>STEP 1 – Read the Eagle Scout Service Project Workbook</a:t>
            </a:r>
          </a:p>
          <a:p>
            <a:pPr marL="1371600" lvl="2" indent="-457200">
              <a:buFont typeface="+mj-lt"/>
              <a:buAutoNum type="alphaLcParenR"/>
            </a:pPr>
            <a:r>
              <a:rPr lang="en-US" sz="1600" dirty="0"/>
              <a:t>Download the most current copy of the Service Project Workbook</a:t>
            </a:r>
            <a:br>
              <a:rPr lang="en-US" sz="1600" dirty="0"/>
            </a:br>
            <a:r>
              <a:rPr lang="en-US" sz="1600" dirty="0">
                <a:hlinkClick r:id="rId2"/>
              </a:rPr>
              <a:t>https://www.Scouting.org/programs/Scouts-bsa/advancement-and-awards/eagle-Scout-workbook/</a:t>
            </a:r>
            <a:endParaRPr lang="en-US" sz="1600" dirty="0"/>
          </a:p>
          <a:p>
            <a:pPr marL="1371600" lvl="2" indent="-457200">
              <a:buFont typeface="+mj-lt"/>
              <a:buAutoNum type="alphaLcParenR"/>
            </a:pPr>
            <a:r>
              <a:rPr lang="en-US" sz="1600" dirty="0"/>
              <a:t>READ THE FIRST FIVE PAGES with your parents and Project Coach</a:t>
            </a:r>
          </a:p>
          <a:p>
            <a:pPr marL="914400" lvl="1" indent="-457200">
              <a:buFont typeface="+mj-lt"/>
              <a:buAutoNum type="arabicParenR"/>
            </a:pPr>
            <a:r>
              <a:rPr lang="en-US" sz="1600" dirty="0"/>
              <a:t>STEP 2 – Understand the Five Tests of an Acceptable Eagle Scout Service Project.</a:t>
            </a:r>
          </a:p>
          <a:p>
            <a:pPr marL="1371600" lvl="2" indent="-457200">
              <a:buFont typeface="+mj-lt"/>
              <a:buAutoNum type="alphaLcParenR"/>
            </a:pPr>
            <a:r>
              <a:rPr lang="en-US" sz="1600" dirty="0"/>
              <a:t>The project provides sufficient opportunity to meet the requirement.</a:t>
            </a:r>
          </a:p>
          <a:p>
            <a:pPr marL="1371600" lvl="2" indent="-457200">
              <a:buFont typeface="+mj-lt"/>
              <a:buAutoNum type="alphaLcParenR"/>
            </a:pPr>
            <a:r>
              <a:rPr lang="en-US" sz="1600" dirty="0"/>
              <a:t>The project appears to be feasible.</a:t>
            </a:r>
          </a:p>
          <a:p>
            <a:pPr marL="1371600" lvl="2" indent="-457200">
              <a:buFont typeface="+mj-lt"/>
              <a:buAutoNum type="alphaLcParenR"/>
            </a:pPr>
            <a:r>
              <a:rPr lang="en-US" sz="1600" dirty="0"/>
              <a:t>Safety issues will be addressed.</a:t>
            </a:r>
          </a:p>
          <a:p>
            <a:pPr marL="1371600" lvl="2" indent="-457200">
              <a:buFont typeface="+mj-lt"/>
              <a:buAutoNum type="alphaLcParenR"/>
            </a:pPr>
            <a:r>
              <a:rPr lang="en-US" sz="1600" dirty="0"/>
              <a:t>Action steps for further detailed planning are included.</a:t>
            </a:r>
          </a:p>
          <a:p>
            <a:pPr marL="1371600" lvl="2" indent="-457200">
              <a:buFont typeface="+mj-lt"/>
              <a:buAutoNum type="alphaLcParenR"/>
            </a:pPr>
            <a:r>
              <a:rPr lang="en-US" sz="1600" dirty="0"/>
              <a:t>The Scout is on the right track with a reasonable chance for a positive</a:t>
            </a:r>
            <a:br>
              <a:rPr lang="en-US" sz="1600" dirty="0"/>
            </a:br>
            <a:r>
              <a:rPr lang="en-US" sz="1600" dirty="0"/>
              <a:t> experience</a:t>
            </a:r>
          </a:p>
          <a:p>
            <a:pPr marL="914400" lvl="1" indent="-457200">
              <a:buFont typeface="+mj-lt"/>
              <a:buAutoNum type="arabicParenR"/>
            </a:pPr>
            <a:r>
              <a:rPr lang="en-US" sz="1600" dirty="0"/>
              <a:t>STEP 3 – Prepare the Eagle Scout Service Project Proposal</a:t>
            </a:r>
          </a:p>
          <a:p>
            <a:pPr marL="0" indent="0" algn="ctr">
              <a:buNone/>
            </a:pPr>
            <a:br>
              <a:rPr lang="en-US" sz="1200" i="1" dirty="0"/>
            </a:br>
            <a:r>
              <a:rPr lang="en-US" sz="1200" i="1" dirty="0"/>
              <a:t>The detail required for a proposal depends on Project complexity. It must be enough to provide a level of confidence for a council or district reviewer that the above tests can be met, but not so much that—based on the possibility a proposal can be rejected—it does not respect the time it takes to prepare.</a:t>
            </a:r>
          </a:p>
          <a:p>
            <a:pPr marL="0" indent="0" algn="ctr">
              <a:buNone/>
            </a:pPr>
            <a:r>
              <a:rPr lang="en-US" sz="1200" dirty="0"/>
              <a:t>Scouting America Guide to Advancement 2025 Section 9.0.2.7 </a:t>
            </a:r>
          </a:p>
        </p:txBody>
      </p:sp>
      <p:sp>
        <p:nvSpPr>
          <p:cNvPr id="2" name="Title 1">
            <a:extLst>
              <a:ext uri="{FF2B5EF4-FFF2-40B4-BE49-F238E27FC236}">
                <a16:creationId xmlns:a16="http://schemas.microsoft.com/office/drawing/2014/main" id="{38B2BDAE-E38A-AFC2-04A3-229A138E83B5}"/>
              </a:ext>
            </a:extLst>
          </p:cNvPr>
          <p:cNvSpPr>
            <a:spLocks noGrp="1"/>
          </p:cNvSpPr>
          <p:nvPr>
            <p:ph type="title"/>
          </p:nvPr>
        </p:nvSpPr>
        <p:spPr/>
        <p:txBody>
          <a:bodyPr>
            <a:normAutofit/>
          </a:bodyPr>
          <a:lstStyle/>
          <a:p>
            <a:r>
              <a:rPr lang="en-US" b="1" dirty="0"/>
              <a:t>Choosing an Eagle Scout Service Project</a:t>
            </a:r>
            <a:endParaRPr lang="en-US" dirty="0"/>
          </a:p>
        </p:txBody>
      </p:sp>
      <p:pic>
        <p:nvPicPr>
          <p:cNvPr id="5" name="Picture 4">
            <a:extLst>
              <a:ext uri="{FF2B5EF4-FFF2-40B4-BE49-F238E27FC236}">
                <a16:creationId xmlns:a16="http://schemas.microsoft.com/office/drawing/2014/main" id="{C2EF0ECF-EF66-AA38-ACF7-9AC65E61087F}"/>
              </a:ext>
            </a:extLst>
          </p:cNvPr>
          <p:cNvPicPr>
            <a:picLocks noChangeAspect="1"/>
          </p:cNvPicPr>
          <p:nvPr/>
        </p:nvPicPr>
        <p:blipFill>
          <a:blip r:embed="rId3"/>
          <a:stretch>
            <a:fillRect/>
          </a:stretch>
        </p:blipFill>
        <p:spPr>
          <a:xfrm rot="858281">
            <a:off x="8958424" y="2977990"/>
            <a:ext cx="2219295" cy="2259278"/>
          </a:xfrm>
          <a:prstGeom prst="rect">
            <a:avLst/>
          </a:prstGeom>
        </p:spPr>
      </p:pic>
    </p:spTree>
    <p:extLst>
      <p:ext uri="{BB962C8B-B14F-4D97-AF65-F5344CB8AC3E}">
        <p14:creationId xmlns:p14="http://schemas.microsoft.com/office/powerpoint/2010/main" val="377050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0AB695-D2A3-62C6-28D7-27373CC98F6D}"/>
              </a:ext>
            </a:extLst>
          </p:cNvPr>
          <p:cNvSpPr>
            <a:spLocks noGrp="1"/>
          </p:cNvSpPr>
          <p:nvPr>
            <p:ph type="title"/>
          </p:nvPr>
        </p:nvSpPr>
        <p:spPr/>
        <p:txBody>
          <a:bodyPr/>
          <a:lstStyle/>
          <a:p>
            <a:pPr algn="ctr"/>
            <a:r>
              <a:rPr lang="en-US" dirty="0"/>
              <a:t>Eagle Scout Service Project</a:t>
            </a:r>
            <a:br>
              <a:rPr lang="en-US" dirty="0"/>
            </a:br>
            <a:r>
              <a:rPr lang="en-US" dirty="0"/>
              <a:t>Workbook</a:t>
            </a:r>
          </a:p>
        </p:txBody>
      </p:sp>
    </p:spTree>
    <p:extLst>
      <p:ext uri="{BB962C8B-B14F-4D97-AF65-F5344CB8AC3E}">
        <p14:creationId xmlns:p14="http://schemas.microsoft.com/office/powerpoint/2010/main" val="1198557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954E5C-D385-CC27-9947-178368E78DF3}"/>
              </a:ext>
            </a:extLst>
          </p:cNvPr>
          <p:cNvSpPr>
            <a:spLocks noGrp="1"/>
          </p:cNvSpPr>
          <p:nvPr>
            <p:ph idx="1"/>
          </p:nvPr>
        </p:nvSpPr>
        <p:spPr/>
        <p:txBody>
          <a:bodyPr>
            <a:normAutofit fontScale="85000" lnSpcReduction="20000"/>
          </a:bodyPr>
          <a:lstStyle/>
          <a:p>
            <a:pPr marL="514350" indent="-514350">
              <a:buFont typeface="+mj-lt"/>
              <a:buAutoNum type="arabicPeriod"/>
            </a:pPr>
            <a:r>
              <a:rPr lang="en-US" dirty="0"/>
              <a:t>Download  the </a:t>
            </a:r>
            <a:r>
              <a:rPr lang="en-US" b="1" u="sng" dirty="0">
                <a:hlinkClick r:id="rId2"/>
              </a:rPr>
              <a:t>EAGLE SCOUT SERVICE PROJECT WORKBOOK </a:t>
            </a:r>
            <a:r>
              <a:rPr lang="en-US" dirty="0"/>
              <a:t>Scouting America requires that you use the current version of the workbook.</a:t>
            </a:r>
            <a:br>
              <a:rPr lang="en-US" dirty="0"/>
            </a:br>
            <a:r>
              <a:rPr lang="en-US" sz="2100" dirty="0"/>
              <a:t>https://www.scouting.org/programs/scouts-bsa/advancement-and-awards/eagle-scout-workbook/</a:t>
            </a:r>
            <a:endParaRPr lang="en-US" dirty="0"/>
          </a:p>
          <a:p>
            <a:pPr marL="514350" indent="-514350">
              <a:buFont typeface="+mj-lt"/>
              <a:buAutoNum type="arabicPeriod"/>
            </a:pPr>
            <a:r>
              <a:rPr lang="en-US" dirty="0"/>
              <a:t>Save it to your computer. </a:t>
            </a:r>
          </a:p>
          <a:p>
            <a:pPr marL="514350" indent="-514350">
              <a:buFont typeface="+mj-lt"/>
              <a:buAutoNum type="arabicPeriod"/>
            </a:pPr>
            <a:r>
              <a:rPr lang="en-US" dirty="0"/>
              <a:t>For Naming the file we recommend using a format like this where ‘t’ is your 4 digit Troop number and BSA PID #:</a:t>
            </a:r>
            <a:br>
              <a:rPr lang="en-US" dirty="0"/>
            </a:br>
            <a:r>
              <a:rPr lang="en-US" dirty="0"/>
              <a:t>Lastname-FirstInitial-t0000-BSAPID# | For example: Scout-J-T0057-123456789</a:t>
            </a:r>
          </a:p>
          <a:p>
            <a:pPr marL="514350" indent="-514350">
              <a:buFont typeface="+mj-lt"/>
              <a:buAutoNum type="arabicPeriod"/>
            </a:pPr>
            <a:r>
              <a:rPr lang="en-US" dirty="0"/>
              <a:t>Recommendation – It is recommended to prepare the information for the Service Project workbook in a tool like Word. This can help prevent data loss as well as help with grammar, spelling and punctuation.  Then cut and past the answers into the Workbook. (This is optional but can help.)</a:t>
            </a:r>
          </a:p>
          <a:p>
            <a:pPr marL="0" indent="0">
              <a:buNone/>
            </a:pPr>
            <a:r>
              <a:rPr lang="en-US" dirty="0"/>
              <a:t>** While spelling and punctuation will not hold up a proposal neatness and attention to details counts. Think of this like a college application or job application.  </a:t>
            </a:r>
          </a:p>
          <a:p>
            <a:pPr marL="514350" indent="-514350">
              <a:buFont typeface="+mj-lt"/>
              <a:buAutoNum type="arabicPeriod"/>
            </a:pPr>
            <a:endParaRPr lang="en-US" dirty="0"/>
          </a:p>
          <a:p>
            <a:pPr marL="0" indent="0" algn="ctr">
              <a:buNone/>
            </a:pPr>
            <a:r>
              <a:rPr lang="en-US" b="1" u="sng" dirty="0"/>
              <a:t>We do not recommend filling it out online or in a web browser.</a:t>
            </a:r>
          </a:p>
          <a:p>
            <a:pPr marL="0" indent="0">
              <a:buNone/>
            </a:pPr>
            <a:endParaRPr lang="en-US" dirty="0"/>
          </a:p>
        </p:txBody>
      </p:sp>
      <p:sp>
        <p:nvSpPr>
          <p:cNvPr id="2" name="Title 1">
            <a:extLst>
              <a:ext uri="{FF2B5EF4-FFF2-40B4-BE49-F238E27FC236}">
                <a16:creationId xmlns:a16="http://schemas.microsoft.com/office/drawing/2014/main" id="{B9ACD11A-680F-BF8D-6ED9-1410391065E5}"/>
              </a:ext>
            </a:extLst>
          </p:cNvPr>
          <p:cNvSpPr>
            <a:spLocks noGrp="1"/>
          </p:cNvSpPr>
          <p:nvPr>
            <p:ph type="title"/>
          </p:nvPr>
        </p:nvSpPr>
        <p:spPr/>
        <p:txBody>
          <a:bodyPr/>
          <a:lstStyle/>
          <a:p>
            <a:r>
              <a:rPr lang="en-US" b="1" dirty="0"/>
              <a:t>Step 1 – Service Project Workbook</a:t>
            </a:r>
            <a:endParaRPr lang="en-US" dirty="0"/>
          </a:p>
        </p:txBody>
      </p:sp>
    </p:spTree>
    <p:extLst>
      <p:ext uri="{BB962C8B-B14F-4D97-AF65-F5344CB8AC3E}">
        <p14:creationId xmlns:p14="http://schemas.microsoft.com/office/powerpoint/2010/main" val="1261998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0E152D-A9F4-EA4C-7068-E80CA2FED792}"/>
              </a:ext>
            </a:extLst>
          </p:cNvPr>
          <p:cNvSpPr>
            <a:spLocks noGrp="1"/>
          </p:cNvSpPr>
          <p:nvPr>
            <p:ph idx="1"/>
          </p:nvPr>
        </p:nvSpPr>
        <p:spPr/>
        <p:txBody>
          <a:bodyPr/>
          <a:lstStyle/>
          <a:p>
            <a:pPr marL="514350" indent="-514350">
              <a:buFont typeface="+mj-lt"/>
              <a:buAutoNum type="arabicPeriod"/>
            </a:pPr>
            <a:r>
              <a:rPr lang="en-US" dirty="0"/>
              <a:t>Fill out all Eagle Scout Candidate information</a:t>
            </a:r>
          </a:p>
          <a:p>
            <a:pPr marL="514350" indent="-514350">
              <a:buFont typeface="+mj-lt"/>
              <a:buAutoNum type="arabicPeriod"/>
            </a:pPr>
            <a:r>
              <a:rPr lang="en-US" dirty="0"/>
              <a:t>Fill in all information on the Contacts Page</a:t>
            </a:r>
          </a:p>
          <a:p>
            <a:endParaRPr lang="en-US" dirty="0"/>
          </a:p>
        </p:txBody>
      </p:sp>
      <p:sp>
        <p:nvSpPr>
          <p:cNvPr id="3" name="Title 2">
            <a:extLst>
              <a:ext uri="{FF2B5EF4-FFF2-40B4-BE49-F238E27FC236}">
                <a16:creationId xmlns:a16="http://schemas.microsoft.com/office/drawing/2014/main" id="{DD5412D5-C41B-15F9-0ECB-2310F1492DC1}"/>
              </a:ext>
            </a:extLst>
          </p:cNvPr>
          <p:cNvSpPr>
            <a:spLocks noGrp="1"/>
          </p:cNvSpPr>
          <p:nvPr>
            <p:ph type="title"/>
          </p:nvPr>
        </p:nvSpPr>
        <p:spPr/>
        <p:txBody>
          <a:bodyPr/>
          <a:lstStyle/>
          <a:p>
            <a:r>
              <a:rPr lang="en-US" b="1" dirty="0"/>
              <a:t>Step 2 – Contact Information</a:t>
            </a:r>
            <a:endParaRPr lang="en-US" dirty="0"/>
          </a:p>
        </p:txBody>
      </p:sp>
      <p:pic>
        <p:nvPicPr>
          <p:cNvPr id="5" name="Picture 4">
            <a:extLst>
              <a:ext uri="{FF2B5EF4-FFF2-40B4-BE49-F238E27FC236}">
                <a16:creationId xmlns:a16="http://schemas.microsoft.com/office/drawing/2014/main" id="{D5DD0365-8F03-EF44-68A7-0A9FA619363F}"/>
              </a:ext>
            </a:extLst>
          </p:cNvPr>
          <p:cNvPicPr>
            <a:picLocks noChangeAspect="1"/>
          </p:cNvPicPr>
          <p:nvPr/>
        </p:nvPicPr>
        <p:blipFill>
          <a:blip r:embed="rId2"/>
          <a:stretch>
            <a:fillRect/>
          </a:stretch>
        </p:blipFill>
        <p:spPr>
          <a:xfrm>
            <a:off x="1116106" y="2287840"/>
            <a:ext cx="9379324" cy="3889123"/>
          </a:xfrm>
          <a:prstGeom prst="rect">
            <a:avLst/>
          </a:prstGeom>
        </p:spPr>
      </p:pic>
      <p:sp>
        <p:nvSpPr>
          <p:cNvPr id="7" name="TextBox 6">
            <a:extLst>
              <a:ext uri="{FF2B5EF4-FFF2-40B4-BE49-F238E27FC236}">
                <a16:creationId xmlns:a16="http://schemas.microsoft.com/office/drawing/2014/main" id="{260400FF-1FA2-8219-DCF2-60E57B0A290D}"/>
              </a:ext>
            </a:extLst>
          </p:cNvPr>
          <p:cNvSpPr txBox="1"/>
          <p:nvPr/>
        </p:nvSpPr>
        <p:spPr>
          <a:xfrm>
            <a:off x="1600832" y="5440018"/>
            <a:ext cx="8596716" cy="523220"/>
          </a:xfrm>
          <a:prstGeom prst="rect">
            <a:avLst/>
          </a:prstGeom>
          <a:solidFill>
            <a:srgbClr val="FFFF00"/>
          </a:solidFill>
        </p:spPr>
        <p:txBody>
          <a:bodyPr wrap="square" rtlCol="0">
            <a:spAutoFit/>
          </a:bodyPr>
          <a:lstStyle/>
          <a:p>
            <a:r>
              <a:rPr lang="en-US" sz="1400" b="1" dirty="0"/>
              <a:t>Project Coach is highly recommended and should be someone who can help you with your Project.</a:t>
            </a:r>
            <a:br>
              <a:rPr lang="en-US" sz="1400" b="1" dirty="0"/>
            </a:br>
            <a:r>
              <a:rPr lang="en-US" sz="1400" dirty="0"/>
              <a:t> </a:t>
            </a:r>
            <a:r>
              <a:rPr lang="en-US" sz="1400" dirty="0">
                <a:hlinkClick r:id="rId3"/>
              </a:rPr>
              <a:t>https://filestore.scouting.org/filestore/boyscouts/ppt/The-Eagle-Scout-Service-Project-Coach.pptx</a:t>
            </a:r>
            <a:r>
              <a:rPr lang="en-US" sz="1400" dirty="0"/>
              <a:t>.</a:t>
            </a:r>
            <a:endParaRPr lang="en-US" sz="1400" b="1" dirty="0"/>
          </a:p>
        </p:txBody>
      </p:sp>
    </p:spTree>
    <p:extLst>
      <p:ext uri="{BB962C8B-B14F-4D97-AF65-F5344CB8AC3E}">
        <p14:creationId xmlns:p14="http://schemas.microsoft.com/office/powerpoint/2010/main" val="1998824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95DD2A-F496-604F-4282-6FE4659CBE63}"/>
              </a:ext>
            </a:extLst>
          </p:cNvPr>
          <p:cNvSpPr>
            <a:spLocks noGrp="1"/>
          </p:cNvSpPr>
          <p:nvPr>
            <p:ph idx="1"/>
          </p:nvPr>
        </p:nvSpPr>
        <p:spPr/>
        <p:txBody>
          <a:bodyPr>
            <a:noAutofit/>
          </a:bodyPr>
          <a:lstStyle/>
          <a:p>
            <a:pPr marL="0" indent="0">
              <a:buNone/>
            </a:pPr>
            <a:r>
              <a:rPr lang="en-US" sz="2000" dirty="0"/>
              <a:t>The detail required for a proposal depends on project complexity. It must be enough to provide a level of confidence for a council or district reviewer that the 5 tests can be met.</a:t>
            </a:r>
          </a:p>
          <a:p>
            <a:pPr marL="514350" indent="-514350">
              <a:buFont typeface="+mj-lt"/>
              <a:buAutoNum type="arabicPeriod"/>
            </a:pPr>
            <a:endParaRPr lang="en-US" sz="2000" dirty="0"/>
          </a:p>
          <a:p>
            <a:pPr marL="514350" indent="-514350">
              <a:buFont typeface="+mj-lt"/>
              <a:buAutoNum type="arabicPeriod"/>
            </a:pPr>
            <a:r>
              <a:rPr lang="en-US" sz="2000" dirty="0"/>
              <a:t>Answer each question with enough detail that someone not familiar with the Scout or the Scout’s Project can understand what is trying to be accomplished. </a:t>
            </a:r>
          </a:p>
          <a:p>
            <a:pPr marL="514350" indent="-514350">
              <a:buFont typeface="+mj-lt"/>
              <a:buAutoNum type="arabicPeriod"/>
            </a:pPr>
            <a:r>
              <a:rPr lang="en-US" sz="2000" dirty="0"/>
              <a:t>Remember the Troop Committee and District Board are looking for a proposal that demonstrates the ability to meet Eagle Scout Requirement. To demonstrate this a Scout must Plan and Develop a Project that:</a:t>
            </a:r>
          </a:p>
          <a:p>
            <a:pPr marL="914400" lvl="1" indent="-457200">
              <a:buFont typeface="+mj-lt"/>
              <a:buAutoNum type="alphaLcParenR"/>
            </a:pPr>
            <a:r>
              <a:rPr lang="en-US" sz="2000" dirty="0"/>
              <a:t>allows the Scout to give leadership to others. The Scout must lead others in executing the work rather than completing it alone. </a:t>
            </a:r>
          </a:p>
          <a:p>
            <a:pPr marL="914400" lvl="1" indent="-457200">
              <a:buFont typeface="+mj-lt"/>
              <a:buAutoNum type="alphaLcParenR"/>
            </a:pPr>
            <a:r>
              <a:rPr lang="en-US" sz="2000" dirty="0"/>
              <a:t>has clear action steps that detail what needs to be done</a:t>
            </a:r>
          </a:p>
          <a:p>
            <a:pPr marL="914400" lvl="1" indent="-457200">
              <a:buFont typeface="+mj-lt"/>
              <a:buAutoNum type="alphaLcParenR"/>
            </a:pPr>
            <a:r>
              <a:rPr lang="en-US" sz="2000" dirty="0"/>
              <a:t>is beneficial to a religious institution, school, or community. </a:t>
            </a:r>
          </a:p>
          <a:p>
            <a:pPr marL="914400" lvl="1" indent="-457200">
              <a:buFont typeface="+mj-lt"/>
              <a:buAutoNum type="alphaLcParenR"/>
            </a:pPr>
            <a:r>
              <a:rPr lang="en-US" sz="2000" dirty="0"/>
              <a:t>is safe to be worked on by Scouts.</a:t>
            </a:r>
          </a:p>
          <a:p>
            <a:pPr marL="914400" lvl="1" indent="-457200">
              <a:buFont typeface="+mj-lt"/>
              <a:buAutoNum type="alphaLcParenR"/>
            </a:pPr>
            <a:r>
              <a:rPr lang="en-US" sz="2000" dirty="0"/>
              <a:t>be able to be executed in a timely manner with a reasonable chance for success.</a:t>
            </a:r>
          </a:p>
        </p:txBody>
      </p:sp>
      <p:sp>
        <p:nvSpPr>
          <p:cNvPr id="2" name="Title 1">
            <a:extLst>
              <a:ext uri="{FF2B5EF4-FFF2-40B4-BE49-F238E27FC236}">
                <a16:creationId xmlns:a16="http://schemas.microsoft.com/office/drawing/2014/main" id="{8CA3D400-7623-92B8-E216-F7C7449F4281}"/>
              </a:ext>
            </a:extLst>
          </p:cNvPr>
          <p:cNvSpPr>
            <a:spLocks noGrp="1"/>
          </p:cNvSpPr>
          <p:nvPr>
            <p:ph type="title"/>
          </p:nvPr>
        </p:nvSpPr>
        <p:spPr/>
        <p:txBody>
          <a:bodyPr>
            <a:normAutofit/>
          </a:bodyPr>
          <a:lstStyle/>
          <a:p>
            <a:r>
              <a:rPr lang="en-US" b="1" dirty="0"/>
              <a:t>Step 3 - Filling out the rest of the proposal</a:t>
            </a:r>
          </a:p>
        </p:txBody>
      </p:sp>
    </p:spTree>
    <p:extLst>
      <p:ext uri="{BB962C8B-B14F-4D97-AF65-F5344CB8AC3E}">
        <p14:creationId xmlns:p14="http://schemas.microsoft.com/office/powerpoint/2010/main" val="1917640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795E1-1F05-22CE-57D0-855D18DB23C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DF0D24-A798-9D7C-4427-CC25E1EA9034}"/>
              </a:ext>
            </a:extLst>
          </p:cNvPr>
          <p:cNvSpPr>
            <a:spLocks noGrp="1"/>
          </p:cNvSpPr>
          <p:nvPr>
            <p:ph idx="1"/>
          </p:nvPr>
        </p:nvSpPr>
        <p:spPr/>
        <p:txBody>
          <a:bodyPr>
            <a:normAutofit/>
          </a:bodyPr>
          <a:lstStyle/>
          <a:p>
            <a:pPr marL="0" indent="0">
              <a:buNone/>
            </a:pPr>
            <a:r>
              <a:rPr lang="en-US" sz="2000" dirty="0"/>
              <a:t>The detail required for a proposal depends on Project complexity. It must be enough to provide a level of confidence for a council or district reviewer that the 5 tests can be met.</a:t>
            </a:r>
          </a:p>
          <a:p>
            <a:pPr marL="514350" indent="-514350">
              <a:buFont typeface="+mj-lt"/>
              <a:buAutoNum type="arabicPeriod"/>
            </a:pPr>
            <a:r>
              <a:rPr lang="en-US" sz="2000" dirty="0"/>
              <a:t>The project allows the Scout to give leadership to others. The Scout must lead others in executing the work rather than completing it alone.</a:t>
            </a:r>
          </a:p>
          <a:p>
            <a:pPr marL="514350" indent="-514350">
              <a:buFont typeface="+mj-lt"/>
              <a:buAutoNum type="arabicPeriod"/>
            </a:pPr>
            <a:r>
              <a:rPr lang="en-US" sz="2000" dirty="0"/>
              <a:t>The Project has clear action steps that detail what needs to be done</a:t>
            </a:r>
          </a:p>
          <a:p>
            <a:pPr marL="514350" indent="-514350">
              <a:buFont typeface="+mj-lt"/>
              <a:buAutoNum type="arabicPeriod"/>
            </a:pPr>
            <a:r>
              <a:rPr lang="en-US" sz="2000" dirty="0"/>
              <a:t>The Project </a:t>
            </a:r>
            <a:r>
              <a:rPr lang="en-US" sz="2000" dirty="0" err="1"/>
              <a:t>iss</a:t>
            </a:r>
            <a:r>
              <a:rPr lang="en-US" sz="2000" dirty="0"/>
              <a:t> beneficial to a religious institution, school, or community.</a:t>
            </a:r>
          </a:p>
          <a:p>
            <a:pPr marL="514350" indent="-514350">
              <a:buFont typeface="+mj-lt"/>
              <a:buAutoNum type="arabicPeriod"/>
            </a:pPr>
            <a:r>
              <a:rPr lang="en-US" sz="2000" dirty="0"/>
              <a:t>The Project can be done safely.</a:t>
            </a:r>
          </a:p>
          <a:p>
            <a:pPr marL="514350" indent="-514350">
              <a:buFont typeface="+mj-lt"/>
              <a:buAutoNum type="arabicPeriod"/>
            </a:pPr>
            <a:r>
              <a:rPr lang="en-US" sz="2000" dirty="0"/>
              <a:t>The Project can be able to be executed in a timely manner with a reasonable chance for success.</a:t>
            </a:r>
          </a:p>
          <a:p>
            <a:pPr marL="514350" indent="-514350">
              <a:buFont typeface="+mj-lt"/>
              <a:buAutoNum type="arabicPeriod"/>
            </a:pPr>
            <a:endParaRPr lang="en-US" sz="2000" dirty="0"/>
          </a:p>
          <a:p>
            <a:pPr marL="0" indent="0" algn="ctr">
              <a:buNone/>
            </a:pPr>
            <a:r>
              <a:rPr lang="en-US" sz="2000" dirty="0"/>
              <a:t>“</a:t>
            </a:r>
            <a:r>
              <a:rPr lang="en-US" sz="2000" i="1" dirty="0"/>
              <a:t>One of the purposes for the Project is to demonstrate leadership, but this could be considered a more important element, perhaps, for Scouts who have not yet established themselves as leaders. It is for reasons like these that every project must be evaluated, case-by-case, on its merits, and on lessons that will advance the candidate’s growth.</a:t>
            </a:r>
            <a:r>
              <a:rPr lang="en-US" sz="2000" dirty="0"/>
              <a:t>”</a:t>
            </a:r>
          </a:p>
          <a:p>
            <a:pPr marL="0" indent="0" algn="r">
              <a:buNone/>
            </a:pPr>
            <a:r>
              <a:rPr lang="en-US" sz="2000" dirty="0"/>
              <a:t>– Scouting America Guide to Advancement Section 9.0.2.4</a:t>
            </a:r>
          </a:p>
        </p:txBody>
      </p:sp>
      <p:sp>
        <p:nvSpPr>
          <p:cNvPr id="2" name="Title 1">
            <a:extLst>
              <a:ext uri="{FF2B5EF4-FFF2-40B4-BE49-F238E27FC236}">
                <a16:creationId xmlns:a16="http://schemas.microsoft.com/office/drawing/2014/main" id="{31882391-B61D-568E-B8E6-0E0705E06848}"/>
              </a:ext>
            </a:extLst>
          </p:cNvPr>
          <p:cNvSpPr>
            <a:spLocks noGrp="1"/>
          </p:cNvSpPr>
          <p:nvPr>
            <p:ph type="title"/>
          </p:nvPr>
        </p:nvSpPr>
        <p:spPr/>
        <p:txBody>
          <a:bodyPr>
            <a:normAutofit/>
          </a:bodyPr>
          <a:lstStyle/>
          <a:p>
            <a:r>
              <a:rPr lang="en-US" b="1" dirty="0"/>
              <a:t>The 5 Tests </a:t>
            </a:r>
          </a:p>
        </p:txBody>
      </p:sp>
    </p:spTree>
    <p:extLst>
      <p:ext uri="{BB962C8B-B14F-4D97-AF65-F5344CB8AC3E}">
        <p14:creationId xmlns:p14="http://schemas.microsoft.com/office/powerpoint/2010/main" val="2323370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896784-B27D-01EC-B866-1F29F0212DC8}"/>
              </a:ext>
            </a:extLst>
          </p:cNvPr>
          <p:cNvSpPr>
            <a:spLocks noGrp="1"/>
          </p:cNvSpPr>
          <p:nvPr>
            <p:ph type="title"/>
          </p:nvPr>
        </p:nvSpPr>
        <p:spPr/>
        <p:txBody>
          <a:bodyPr/>
          <a:lstStyle/>
          <a:p>
            <a:r>
              <a:rPr lang="en-US" b="1" dirty="0"/>
              <a:t>Step 4 - Signatures are Required!</a:t>
            </a:r>
            <a:endParaRPr lang="en-US" dirty="0"/>
          </a:p>
        </p:txBody>
      </p:sp>
      <p:sp>
        <p:nvSpPr>
          <p:cNvPr id="5" name="Content Placeholder 4">
            <a:extLst>
              <a:ext uri="{FF2B5EF4-FFF2-40B4-BE49-F238E27FC236}">
                <a16:creationId xmlns:a16="http://schemas.microsoft.com/office/drawing/2014/main" id="{3CE5EB40-ACDD-F2CB-B56E-345466C15269}"/>
              </a:ext>
            </a:extLst>
          </p:cNvPr>
          <p:cNvSpPr>
            <a:spLocks noGrp="1"/>
          </p:cNvSpPr>
          <p:nvPr>
            <p:ph sz="half" idx="1"/>
          </p:nvPr>
        </p:nvSpPr>
        <p:spPr>
          <a:solidFill>
            <a:srgbClr val="FFFF00"/>
          </a:solidFill>
        </p:spPr>
        <p:txBody>
          <a:bodyPr/>
          <a:lstStyle/>
          <a:p>
            <a:r>
              <a:rPr lang="en-US" dirty="0"/>
              <a:t>Please DO NOT schedule an Eagle Scout Service Project Board of Review until all the following have been signed and dated.</a:t>
            </a:r>
          </a:p>
          <a:p>
            <a:endParaRPr lang="en-US" dirty="0"/>
          </a:p>
          <a:p>
            <a:pPr marL="285750" indent="-285750"/>
            <a:r>
              <a:rPr lang="en-US" dirty="0"/>
              <a:t>Candidate Promise</a:t>
            </a:r>
          </a:p>
          <a:p>
            <a:pPr marL="285750" indent="-285750"/>
            <a:r>
              <a:rPr lang="en-US" dirty="0"/>
              <a:t>Unit Leader Approval</a:t>
            </a:r>
          </a:p>
          <a:p>
            <a:pPr marL="285750" indent="-285750"/>
            <a:r>
              <a:rPr lang="en-US" dirty="0"/>
              <a:t>Unit Committee Approval</a:t>
            </a:r>
          </a:p>
          <a:p>
            <a:pPr marL="285750" indent="-285750"/>
            <a:r>
              <a:rPr lang="en-US" dirty="0"/>
              <a:t>Beneficiary Approval</a:t>
            </a:r>
          </a:p>
          <a:p>
            <a:pPr marL="0" indent="0">
              <a:buNone/>
            </a:pPr>
            <a:endParaRPr lang="en-US" dirty="0"/>
          </a:p>
        </p:txBody>
      </p:sp>
      <p:pic>
        <p:nvPicPr>
          <p:cNvPr id="7" name="Content Placeholder 4">
            <a:extLst>
              <a:ext uri="{FF2B5EF4-FFF2-40B4-BE49-F238E27FC236}">
                <a16:creationId xmlns:a16="http://schemas.microsoft.com/office/drawing/2014/main" id="{CC091ED9-D977-53D1-01A0-798263C09E5F}"/>
              </a:ext>
            </a:extLst>
          </p:cNvPr>
          <p:cNvPicPr>
            <a:picLocks noGrp="1" noChangeAspect="1"/>
          </p:cNvPicPr>
          <p:nvPr>
            <p:ph sz="half" idx="2"/>
          </p:nvPr>
        </p:nvPicPr>
        <p:blipFill>
          <a:blip r:embed="rId2"/>
          <a:stretch>
            <a:fillRect/>
          </a:stretch>
        </p:blipFill>
        <p:spPr>
          <a:xfrm>
            <a:off x="6215809" y="1122829"/>
            <a:ext cx="5646737" cy="4319866"/>
          </a:xfrm>
          <a:prstGeom prst="rect">
            <a:avLst/>
          </a:prstGeom>
        </p:spPr>
      </p:pic>
    </p:spTree>
    <p:extLst>
      <p:ext uri="{BB962C8B-B14F-4D97-AF65-F5344CB8AC3E}">
        <p14:creationId xmlns:p14="http://schemas.microsoft.com/office/powerpoint/2010/main" val="2137792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08DAD-8B9B-32D5-EFC8-B67E98BB2CA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B403E89-2745-E936-B244-BF47AA7339B7}"/>
              </a:ext>
            </a:extLst>
          </p:cNvPr>
          <p:cNvSpPr>
            <a:spLocks noGrp="1"/>
          </p:cNvSpPr>
          <p:nvPr>
            <p:ph type="title"/>
          </p:nvPr>
        </p:nvSpPr>
        <p:spPr/>
        <p:txBody>
          <a:bodyPr/>
          <a:lstStyle/>
          <a:p>
            <a:r>
              <a:rPr lang="en-US" b="1" dirty="0"/>
              <a:t>Step 5 - Schedule Proposal Review</a:t>
            </a:r>
            <a:endParaRPr lang="en-US" dirty="0"/>
          </a:p>
        </p:txBody>
      </p:sp>
      <p:sp>
        <p:nvSpPr>
          <p:cNvPr id="5" name="Content Placeholder 4">
            <a:extLst>
              <a:ext uri="{FF2B5EF4-FFF2-40B4-BE49-F238E27FC236}">
                <a16:creationId xmlns:a16="http://schemas.microsoft.com/office/drawing/2014/main" id="{E10E5172-2F28-621D-2B2C-EC53338BA493}"/>
              </a:ext>
            </a:extLst>
          </p:cNvPr>
          <p:cNvSpPr>
            <a:spLocks noGrp="1"/>
          </p:cNvSpPr>
          <p:nvPr>
            <p:ph sz="half" idx="1"/>
          </p:nvPr>
        </p:nvSpPr>
        <p:spPr>
          <a:xfrm>
            <a:off x="329454" y="1122829"/>
            <a:ext cx="5647764" cy="3879370"/>
          </a:xfrm>
          <a:solidFill>
            <a:schemeClr val="bg1"/>
          </a:solidFill>
        </p:spPr>
        <p:txBody>
          <a:bodyPr>
            <a:normAutofit/>
          </a:bodyPr>
          <a:lstStyle/>
          <a:p>
            <a:r>
              <a:rPr lang="en-US" sz="1800" dirty="0"/>
              <a:t>Send an email to:</a:t>
            </a:r>
            <a:br>
              <a:rPr lang="en-US" sz="1800" dirty="0"/>
            </a:br>
            <a:r>
              <a:rPr lang="en-US" sz="1800" dirty="0">
                <a:hlinkClick r:id="rId2"/>
              </a:rPr>
              <a:t>bsaeagleboard@gmail.com</a:t>
            </a:r>
            <a:endParaRPr lang="en-US" sz="1800" dirty="0"/>
          </a:p>
          <a:p>
            <a:r>
              <a:rPr lang="en-US" sz="1800" dirty="0"/>
              <a:t>Please be sure to include the following information:</a:t>
            </a:r>
          </a:p>
          <a:p>
            <a:pPr lvl="1"/>
            <a:r>
              <a:rPr lang="en-US" sz="1800" dirty="0"/>
              <a:t>Full Name: </a:t>
            </a:r>
          </a:p>
          <a:p>
            <a:pPr lvl="1"/>
            <a:r>
              <a:rPr lang="en-US" sz="1800" dirty="0"/>
              <a:t>Scout ID:</a:t>
            </a:r>
          </a:p>
          <a:p>
            <a:pPr lvl="1"/>
            <a:r>
              <a:rPr lang="en-US" sz="1800" dirty="0"/>
              <a:t>Troop #:</a:t>
            </a:r>
          </a:p>
          <a:p>
            <a:pPr lvl="1"/>
            <a:r>
              <a:rPr lang="en-US" sz="1800" dirty="0"/>
              <a:t>Board Type: Project Review</a:t>
            </a:r>
          </a:p>
          <a:p>
            <a:pPr lvl="1"/>
            <a:r>
              <a:rPr lang="en-US" sz="1800" dirty="0"/>
              <a:t>Project Name: </a:t>
            </a:r>
          </a:p>
          <a:p>
            <a:pPr lvl="1"/>
            <a:r>
              <a:rPr lang="en-US" sz="1800" dirty="0"/>
              <a:t>Requested Meeting: Day, Date, and Time</a:t>
            </a:r>
            <a:br>
              <a:rPr lang="en-US" sz="1800" dirty="0"/>
            </a:br>
            <a:r>
              <a:rPr lang="en-US" sz="1800" dirty="0"/>
              <a:t>** Please provide 2 or 3 options</a:t>
            </a:r>
          </a:p>
          <a:p>
            <a:pPr lvl="1"/>
            <a:r>
              <a:rPr lang="en-US" sz="1800" dirty="0"/>
              <a:t>Your requested meeting place:</a:t>
            </a:r>
          </a:p>
        </p:txBody>
      </p:sp>
      <p:pic>
        <p:nvPicPr>
          <p:cNvPr id="12" name="Content Placeholder 11">
            <a:extLst>
              <a:ext uri="{FF2B5EF4-FFF2-40B4-BE49-F238E27FC236}">
                <a16:creationId xmlns:a16="http://schemas.microsoft.com/office/drawing/2014/main" id="{6CF710FB-06E3-AE40-5D8C-D61B7098DBD5}"/>
              </a:ext>
            </a:extLst>
          </p:cNvPr>
          <p:cNvPicPr>
            <a:picLocks noGrp="1" noChangeAspect="1"/>
          </p:cNvPicPr>
          <p:nvPr>
            <p:ph sz="half" idx="2"/>
          </p:nvPr>
        </p:nvPicPr>
        <p:blipFill>
          <a:blip r:embed="rId3"/>
          <a:stretch>
            <a:fillRect/>
          </a:stretch>
        </p:blipFill>
        <p:spPr>
          <a:xfrm>
            <a:off x="6214784" y="1122828"/>
            <a:ext cx="5646737" cy="4011377"/>
          </a:xfrm>
          <a:prstGeom prst="rect">
            <a:avLst/>
          </a:prstGeom>
        </p:spPr>
      </p:pic>
      <p:sp>
        <p:nvSpPr>
          <p:cNvPr id="14" name="Content Placeholder 2">
            <a:extLst>
              <a:ext uri="{FF2B5EF4-FFF2-40B4-BE49-F238E27FC236}">
                <a16:creationId xmlns:a16="http://schemas.microsoft.com/office/drawing/2014/main" id="{ACF08A5A-2491-59DC-B92E-73AC8EAFDC7A}"/>
              </a:ext>
            </a:extLst>
          </p:cNvPr>
          <p:cNvSpPr txBox="1">
            <a:spLocks/>
          </p:cNvSpPr>
          <p:nvPr/>
        </p:nvSpPr>
        <p:spPr>
          <a:xfrm>
            <a:off x="838200" y="5349555"/>
            <a:ext cx="10845800" cy="771232"/>
          </a:xfrm>
          <a:prstGeom prst="rect">
            <a:avLst/>
          </a:prstGeom>
          <a:solidFill>
            <a:srgbClr val="FFFF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None/>
            </a:pPr>
            <a:r>
              <a:rPr lang="en-US" sz="2000" dirty="0"/>
              <a:t>*** Do not forget to include a parent, Project Coach and/or Scout Leader as required by the “Guide to Safe Scouting”. Otherwise, the board cannot respond to you.</a:t>
            </a:r>
          </a:p>
        </p:txBody>
      </p:sp>
      <p:sp>
        <p:nvSpPr>
          <p:cNvPr id="15" name="TextBox 14">
            <a:extLst>
              <a:ext uri="{FF2B5EF4-FFF2-40B4-BE49-F238E27FC236}">
                <a16:creationId xmlns:a16="http://schemas.microsoft.com/office/drawing/2014/main" id="{396B3980-82AB-812A-9C5B-E0F5077081CD}"/>
              </a:ext>
            </a:extLst>
          </p:cNvPr>
          <p:cNvSpPr txBox="1"/>
          <p:nvPr/>
        </p:nvSpPr>
        <p:spPr>
          <a:xfrm>
            <a:off x="330480" y="4487875"/>
            <a:ext cx="5646737" cy="646331"/>
          </a:xfrm>
          <a:prstGeom prst="rect">
            <a:avLst/>
          </a:prstGeom>
          <a:solidFill>
            <a:srgbClr val="FFFF00"/>
          </a:solidFill>
        </p:spPr>
        <p:txBody>
          <a:bodyPr wrap="square" rtlCol="0">
            <a:spAutoFit/>
          </a:bodyPr>
          <a:lstStyle/>
          <a:p>
            <a:pPr algn="ctr"/>
            <a:r>
              <a:rPr lang="en-US" dirty="0"/>
              <a:t>Please notify the </a:t>
            </a:r>
            <a:r>
              <a:rPr lang="en-US"/>
              <a:t>board ASAP if </a:t>
            </a:r>
            <a:r>
              <a:rPr lang="en-US" dirty="0"/>
              <a:t>you have special circumstances – close to 18</a:t>
            </a:r>
            <a:r>
              <a:rPr lang="en-US" baseline="30000" dirty="0"/>
              <a:t>th</a:t>
            </a:r>
            <a:r>
              <a:rPr lang="en-US" dirty="0"/>
              <a:t> birthday or moving</a:t>
            </a:r>
          </a:p>
        </p:txBody>
      </p:sp>
    </p:spTree>
    <p:extLst>
      <p:ext uri="{BB962C8B-B14F-4D97-AF65-F5344CB8AC3E}">
        <p14:creationId xmlns:p14="http://schemas.microsoft.com/office/powerpoint/2010/main" val="3725005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5FFD7CB-27ED-4704-9A12-12E699DB317F}"/>
              </a:ext>
            </a:extLst>
          </p:cNvPr>
          <p:cNvSpPr>
            <a:spLocks noGrp="1"/>
          </p:cNvSpPr>
          <p:nvPr>
            <p:ph idx="1"/>
          </p:nvPr>
        </p:nvSpPr>
        <p:spPr/>
        <p:txBody>
          <a:bodyPr>
            <a:normAutofit/>
          </a:bodyPr>
          <a:lstStyle/>
          <a:p>
            <a:pPr marL="0" indent="0">
              <a:buNone/>
            </a:pPr>
            <a:r>
              <a:rPr lang="en-US" sz="2000" dirty="0"/>
              <a:t>When scheduling a board of review please notify the board of any special considerations to support the scout.  </a:t>
            </a:r>
          </a:p>
          <a:p>
            <a:pPr marL="0" indent="0">
              <a:buNone/>
            </a:pPr>
            <a:r>
              <a:rPr lang="en-US" sz="2000" dirty="0"/>
              <a:t>Examples include:</a:t>
            </a:r>
          </a:p>
          <a:p>
            <a:pPr lvl="1"/>
            <a:r>
              <a:rPr lang="en-US" sz="2000" dirty="0"/>
              <a:t>Short time until scout reaches 18</a:t>
            </a:r>
          </a:p>
          <a:p>
            <a:pPr lvl="1"/>
            <a:r>
              <a:rPr lang="en-US" sz="2000" dirty="0"/>
              <a:t>Time extension in place</a:t>
            </a:r>
          </a:p>
          <a:p>
            <a:pPr lvl="1"/>
            <a:r>
              <a:rPr lang="en-US" sz="2000" dirty="0"/>
              <a:t>Personality to be aware of</a:t>
            </a:r>
          </a:p>
          <a:p>
            <a:pPr lvl="1"/>
            <a:r>
              <a:rPr lang="en-US" sz="2000" dirty="0"/>
              <a:t>Medical concerns to be aware of</a:t>
            </a:r>
          </a:p>
          <a:p>
            <a:pPr lvl="1"/>
            <a:r>
              <a:rPr lang="en-US" sz="2000" dirty="0"/>
              <a:t>Conflicts</a:t>
            </a:r>
          </a:p>
          <a:p>
            <a:pPr marL="0" indent="0">
              <a:buNone/>
            </a:pPr>
            <a:endParaRPr lang="en-US" sz="2000" dirty="0"/>
          </a:p>
          <a:p>
            <a:pPr marL="0" indent="0">
              <a:buNone/>
            </a:pPr>
            <a:r>
              <a:rPr lang="en-US" sz="2000" dirty="0"/>
              <a:t>Notification about special considerations are so that the board can make sure that we have the right people in place at the right time to support the scout.  All special considerations will be handled discreetly by contacting the Eagle Board Chair or Eagle Board Admin Directly via bsaeagleboard@gmail.com</a:t>
            </a:r>
          </a:p>
        </p:txBody>
      </p:sp>
      <p:sp>
        <p:nvSpPr>
          <p:cNvPr id="5" name="Title 4">
            <a:extLst>
              <a:ext uri="{FF2B5EF4-FFF2-40B4-BE49-F238E27FC236}">
                <a16:creationId xmlns:a16="http://schemas.microsoft.com/office/drawing/2014/main" id="{CC37F7AC-A1C1-4BC2-9852-7F0037FE2EE6}"/>
              </a:ext>
            </a:extLst>
          </p:cNvPr>
          <p:cNvSpPr>
            <a:spLocks noGrp="1"/>
          </p:cNvSpPr>
          <p:nvPr>
            <p:ph type="title"/>
          </p:nvPr>
        </p:nvSpPr>
        <p:spPr/>
        <p:txBody>
          <a:bodyPr/>
          <a:lstStyle/>
          <a:p>
            <a:r>
              <a:rPr lang="en-US" dirty="0"/>
              <a:t>Special Considerations</a:t>
            </a:r>
          </a:p>
        </p:txBody>
      </p:sp>
    </p:spTree>
    <p:extLst>
      <p:ext uri="{BB962C8B-B14F-4D97-AF65-F5344CB8AC3E}">
        <p14:creationId xmlns:p14="http://schemas.microsoft.com/office/powerpoint/2010/main" val="1318561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4B6FE-B14A-3FBC-7649-9F730248EB6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0B129F1-6BA2-E0E0-82CB-9624A4616839}"/>
              </a:ext>
            </a:extLst>
          </p:cNvPr>
          <p:cNvSpPr>
            <a:spLocks noGrp="1"/>
          </p:cNvSpPr>
          <p:nvPr>
            <p:ph type="title"/>
          </p:nvPr>
        </p:nvSpPr>
        <p:spPr/>
        <p:txBody>
          <a:bodyPr/>
          <a:lstStyle/>
          <a:p>
            <a:pPr algn="ctr"/>
            <a:r>
              <a:rPr lang="en-US" dirty="0"/>
              <a:t>The District Eagle Scout Project </a:t>
            </a:r>
            <a:br>
              <a:rPr lang="en-US" dirty="0"/>
            </a:br>
            <a:r>
              <a:rPr lang="en-US" dirty="0"/>
              <a:t>Board of Review</a:t>
            </a:r>
          </a:p>
        </p:txBody>
      </p:sp>
    </p:spTree>
    <p:extLst>
      <p:ext uri="{BB962C8B-B14F-4D97-AF65-F5344CB8AC3E}">
        <p14:creationId xmlns:p14="http://schemas.microsoft.com/office/powerpoint/2010/main" val="3726092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B2B591-D19E-E13C-C650-982E9A9A35AD}"/>
              </a:ext>
            </a:extLst>
          </p:cNvPr>
          <p:cNvSpPr>
            <a:spLocks noGrp="1"/>
          </p:cNvSpPr>
          <p:nvPr>
            <p:ph idx="1"/>
          </p:nvPr>
        </p:nvSpPr>
        <p:spPr/>
        <p:txBody>
          <a:bodyPr>
            <a:normAutofit/>
          </a:bodyPr>
          <a:lstStyle/>
          <a:p>
            <a:r>
              <a:rPr lang="en-US" dirty="0"/>
              <a:t>Scout should be prepared</a:t>
            </a:r>
          </a:p>
          <a:p>
            <a:pPr lvl="1"/>
            <a:r>
              <a:rPr lang="en-US" dirty="0"/>
              <a:t>Arrive on Time</a:t>
            </a:r>
          </a:p>
          <a:p>
            <a:pPr lvl="1"/>
            <a:r>
              <a:rPr lang="en-US" dirty="0"/>
              <a:t>Completed Project Proposal with all wet signatures (marked as ORIGINAL)</a:t>
            </a:r>
            <a:br>
              <a:rPr lang="en-US" dirty="0"/>
            </a:br>
            <a:r>
              <a:rPr lang="en-US" dirty="0"/>
              <a:t>** We recommend parties sign in blue ink.</a:t>
            </a:r>
          </a:p>
          <a:p>
            <a:pPr lvl="1"/>
            <a:r>
              <a:rPr lang="en-US" dirty="0"/>
              <a:t>Bring all of your supporting documentation (Fundraiser Information, drawings, pictures, hour log and anything else)</a:t>
            </a:r>
          </a:p>
          <a:p>
            <a:pPr lvl="1"/>
            <a:r>
              <a:rPr lang="en-US" dirty="0"/>
              <a:t>Bring TWO additional completed copies of your paperwork.</a:t>
            </a:r>
          </a:p>
          <a:p>
            <a:pPr lvl="1"/>
            <a:r>
              <a:rPr lang="en-US" dirty="0"/>
              <a:t>Pen and Notebook or your own copy of the proposal to take notes</a:t>
            </a:r>
          </a:p>
          <a:p>
            <a:pPr lvl="1"/>
            <a:r>
              <a:rPr lang="en-US" dirty="0"/>
              <a:t>Please come in your full Scout Field Uniform (as your unit defines it)</a:t>
            </a:r>
            <a:br>
              <a:rPr lang="en-US" dirty="0"/>
            </a:br>
            <a:r>
              <a:rPr lang="en-US" dirty="0"/>
              <a:t>If for some reason you cannot come in uniform, we trust you will be neat in appearance</a:t>
            </a:r>
          </a:p>
        </p:txBody>
      </p:sp>
      <p:sp>
        <p:nvSpPr>
          <p:cNvPr id="2" name="Title 1">
            <a:extLst>
              <a:ext uri="{FF2B5EF4-FFF2-40B4-BE49-F238E27FC236}">
                <a16:creationId xmlns:a16="http://schemas.microsoft.com/office/drawing/2014/main" id="{F6A3F65D-561C-A7AC-09D0-F08662EF9BC7}"/>
              </a:ext>
            </a:extLst>
          </p:cNvPr>
          <p:cNvSpPr>
            <a:spLocks noGrp="1"/>
          </p:cNvSpPr>
          <p:nvPr>
            <p:ph type="title"/>
          </p:nvPr>
        </p:nvSpPr>
        <p:spPr/>
        <p:txBody>
          <a:bodyPr>
            <a:normAutofit/>
          </a:bodyPr>
          <a:lstStyle/>
          <a:p>
            <a:r>
              <a:rPr lang="en-US" dirty="0"/>
              <a:t>Be Prepared</a:t>
            </a:r>
          </a:p>
        </p:txBody>
      </p:sp>
    </p:spTree>
    <p:extLst>
      <p:ext uri="{BB962C8B-B14F-4D97-AF65-F5344CB8AC3E}">
        <p14:creationId xmlns:p14="http://schemas.microsoft.com/office/powerpoint/2010/main" val="2775155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EC717041-3C9D-768C-AC36-836266DB4CD2}"/>
              </a:ext>
            </a:extLst>
          </p:cNvPr>
          <p:cNvSpPr>
            <a:spLocks noGrp="1"/>
          </p:cNvSpPr>
          <p:nvPr>
            <p:ph idx="1"/>
          </p:nvPr>
        </p:nvSpPr>
        <p:spPr/>
        <p:txBody>
          <a:bodyPr>
            <a:normAutofit/>
          </a:bodyPr>
          <a:lstStyle/>
          <a:p>
            <a:r>
              <a:rPr lang="en-US" dirty="0"/>
              <a:t>Talk about how you will show leadership.</a:t>
            </a:r>
          </a:p>
          <a:p>
            <a:r>
              <a:rPr lang="en-US" dirty="0"/>
              <a:t>Pay attention to details</a:t>
            </a:r>
          </a:p>
          <a:p>
            <a:r>
              <a:rPr lang="en-US" dirty="0"/>
              <a:t>Take notes (Bring Paper and Pen)</a:t>
            </a:r>
          </a:p>
          <a:p>
            <a:r>
              <a:rPr lang="en-US" dirty="0"/>
              <a:t>Ask questions if you're not sure</a:t>
            </a:r>
          </a:p>
          <a:p>
            <a:r>
              <a:rPr lang="en-US" dirty="0"/>
              <a:t>Have fun.</a:t>
            </a:r>
          </a:p>
          <a:p>
            <a:endParaRPr lang="en-US" dirty="0"/>
          </a:p>
          <a:p>
            <a:endParaRPr lang="en-US" dirty="0"/>
          </a:p>
        </p:txBody>
      </p:sp>
      <p:sp>
        <p:nvSpPr>
          <p:cNvPr id="3" name="Title 2">
            <a:extLst>
              <a:ext uri="{FF2B5EF4-FFF2-40B4-BE49-F238E27FC236}">
                <a16:creationId xmlns:a16="http://schemas.microsoft.com/office/drawing/2014/main" id="{A57A4400-EEB3-82FB-3AAB-33AE45318734}"/>
              </a:ext>
            </a:extLst>
          </p:cNvPr>
          <p:cNvSpPr>
            <a:spLocks noGrp="1"/>
          </p:cNvSpPr>
          <p:nvPr>
            <p:ph type="title"/>
          </p:nvPr>
        </p:nvSpPr>
        <p:spPr/>
        <p:txBody>
          <a:bodyPr/>
          <a:lstStyle/>
          <a:p>
            <a:r>
              <a:rPr lang="en-US" dirty="0"/>
              <a:t>During the Project Review</a:t>
            </a:r>
          </a:p>
        </p:txBody>
      </p:sp>
    </p:spTree>
    <p:extLst>
      <p:ext uri="{BB962C8B-B14F-4D97-AF65-F5344CB8AC3E}">
        <p14:creationId xmlns:p14="http://schemas.microsoft.com/office/powerpoint/2010/main" val="1057840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F064B-08D1-BEC3-F2A7-AB4C3F273E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71DCFE-B119-8F6E-268E-E7E19F4620D0}"/>
              </a:ext>
            </a:extLst>
          </p:cNvPr>
          <p:cNvSpPr>
            <a:spLocks noGrp="1"/>
          </p:cNvSpPr>
          <p:nvPr>
            <p:ph idx="1"/>
          </p:nvPr>
        </p:nvSpPr>
        <p:spPr/>
        <p:txBody>
          <a:bodyPr>
            <a:normAutofit/>
          </a:bodyPr>
          <a:lstStyle/>
          <a:p>
            <a:r>
              <a:rPr lang="en-US" dirty="0"/>
              <a:t>What will be asked</a:t>
            </a:r>
          </a:p>
          <a:p>
            <a:pPr lvl="1"/>
            <a:r>
              <a:rPr lang="en-US" dirty="0"/>
              <a:t>Scout will give a verbal brief overview of the Project.</a:t>
            </a:r>
          </a:p>
          <a:p>
            <a:pPr lvl="1"/>
            <a:r>
              <a:rPr lang="en-US" dirty="0"/>
              <a:t>Provide details on how the Project demonstrates Planning and Leadership Skills.</a:t>
            </a:r>
          </a:p>
          <a:p>
            <a:pPr lvl="1"/>
            <a:r>
              <a:rPr lang="en-US" dirty="0"/>
              <a:t>Has the Scout considered safety for the project?</a:t>
            </a:r>
          </a:p>
          <a:p>
            <a:pPr lvl="1"/>
            <a:r>
              <a:rPr lang="en-US" dirty="0"/>
              <a:t>Does the Scout demonstrate the knowledge to successfully plan and execute the Project?</a:t>
            </a:r>
          </a:p>
          <a:p>
            <a:r>
              <a:rPr lang="en-US" dirty="0"/>
              <a:t>Reminders</a:t>
            </a:r>
          </a:p>
          <a:p>
            <a:pPr lvl="1"/>
            <a:r>
              <a:rPr lang="en-US" dirty="0"/>
              <a:t>Follow the Guide to Safe Scouting</a:t>
            </a:r>
          </a:p>
          <a:p>
            <a:pPr lvl="1"/>
            <a:r>
              <a:rPr lang="en-US" dirty="0"/>
              <a:t>Lead more than do.</a:t>
            </a:r>
          </a:p>
          <a:p>
            <a:pPr lvl="1"/>
            <a:r>
              <a:rPr lang="en-US" dirty="0"/>
              <a:t>Start tracking volunteer hours and expenses</a:t>
            </a:r>
          </a:p>
          <a:p>
            <a:pPr lvl="1"/>
            <a:r>
              <a:rPr lang="en-US" dirty="0"/>
              <a:t>Take pictures</a:t>
            </a:r>
          </a:p>
          <a:p>
            <a:pPr lvl="1"/>
            <a:r>
              <a:rPr lang="en-US" dirty="0"/>
              <a:t>Plan to lead adults</a:t>
            </a:r>
          </a:p>
          <a:p>
            <a:pPr lvl="1"/>
            <a:endParaRPr lang="en-US" dirty="0"/>
          </a:p>
          <a:p>
            <a:pPr lvl="1"/>
            <a:endParaRPr lang="en-US" dirty="0"/>
          </a:p>
        </p:txBody>
      </p:sp>
      <p:sp>
        <p:nvSpPr>
          <p:cNvPr id="2" name="Title 1">
            <a:extLst>
              <a:ext uri="{FF2B5EF4-FFF2-40B4-BE49-F238E27FC236}">
                <a16:creationId xmlns:a16="http://schemas.microsoft.com/office/drawing/2014/main" id="{5BA37FAA-8EED-DCC6-D69A-B6C231BA0931}"/>
              </a:ext>
            </a:extLst>
          </p:cNvPr>
          <p:cNvSpPr>
            <a:spLocks noGrp="1"/>
          </p:cNvSpPr>
          <p:nvPr>
            <p:ph type="title"/>
          </p:nvPr>
        </p:nvSpPr>
        <p:spPr/>
        <p:txBody>
          <a:bodyPr>
            <a:normAutofit/>
          </a:bodyPr>
          <a:lstStyle/>
          <a:p>
            <a:r>
              <a:rPr lang="en-US" dirty="0"/>
              <a:t>What will be asked</a:t>
            </a:r>
          </a:p>
        </p:txBody>
      </p:sp>
    </p:spTree>
    <p:extLst>
      <p:ext uri="{BB962C8B-B14F-4D97-AF65-F5344CB8AC3E}">
        <p14:creationId xmlns:p14="http://schemas.microsoft.com/office/powerpoint/2010/main" val="3469359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4162F-60FA-5843-FF97-8D5EF6B548C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314736-38DB-5F68-318A-910982482CE5}"/>
              </a:ext>
            </a:extLst>
          </p:cNvPr>
          <p:cNvSpPr>
            <a:spLocks noGrp="1"/>
          </p:cNvSpPr>
          <p:nvPr>
            <p:ph idx="1"/>
          </p:nvPr>
        </p:nvSpPr>
        <p:spPr/>
        <p:txBody>
          <a:bodyPr>
            <a:normAutofit/>
          </a:bodyPr>
          <a:lstStyle/>
          <a:p>
            <a:r>
              <a:rPr lang="en-US" dirty="0"/>
              <a:t>Approval</a:t>
            </a:r>
          </a:p>
          <a:p>
            <a:pPr lvl="1"/>
            <a:r>
              <a:rPr lang="en-US" dirty="0"/>
              <a:t>If the review board is satisfied that the Project meets the essential requirements for an Eagle Scout Service Project, the Board Chair will sign the District Approval section.</a:t>
            </a:r>
          </a:p>
          <a:p>
            <a:pPr lvl="1"/>
            <a:r>
              <a:rPr lang="en-US" dirty="0"/>
              <a:t>The Scout may now move ahead with planning and completion of the  Project</a:t>
            </a:r>
          </a:p>
          <a:p>
            <a:r>
              <a:rPr lang="en-US" dirty="0"/>
              <a:t>Not Approved / Postponed</a:t>
            </a:r>
          </a:p>
          <a:p>
            <a:pPr lvl="1"/>
            <a:r>
              <a:rPr lang="en-US" dirty="0"/>
              <a:t>If the review board does not feel that the project meets the essential requirements then they can choose to “Postpone” or “Not Approve” the Project.</a:t>
            </a:r>
          </a:p>
          <a:p>
            <a:pPr lvl="1"/>
            <a:r>
              <a:rPr lang="en-US" dirty="0"/>
              <a:t>The Scout can update the project to meet the requirements and re-submit, they can choose to submit a different Project, or they can appeal to the Council. </a:t>
            </a:r>
          </a:p>
        </p:txBody>
      </p:sp>
      <p:sp>
        <p:nvSpPr>
          <p:cNvPr id="2" name="Title 1">
            <a:extLst>
              <a:ext uri="{FF2B5EF4-FFF2-40B4-BE49-F238E27FC236}">
                <a16:creationId xmlns:a16="http://schemas.microsoft.com/office/drawing/2014/main" id="{D3A0BFA5-8E12-BB6E-4050-9705CFF6AD84}"/>
              </a:ext>
            </a:extLst>
          </p:cNvPr>
          <p:cNvSpPr>
            <a:spLocks noGrp="1"/>
          </p:cNvSpPr>
          <p:nvPr>
            <p:ph type="title"/>
          </p:nvPr>
        </p:nvSpPr>
        <p:spPr/>
        <p:txBody>
          <a:bodyPr>
            <a:normAutofit/>
          </a:bodyPr>
          <a:lstStyle/>
          <a:p>
            <a:r>
              <a:rPr lang="en-US" dirty="0"/>
              <a:t>Project Approval</a:t>
            </a:r>
          </a:p>
        </p:txBody>
      </p:sp>
    </p:spTree>
    <p:extLst>
      <p:ext uri="{BB962C8B-B14F-4D97-AF65-F5344CB8AC3E}">
        <p14:creationId xmlns:p14="http://schemas.microsoft.com/office/powerpoint/2010/main" val="4268594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477FC-1336-A9F2-7605-FA014CB2D98E}"/>
              </a:ext>
            </a:extLst>
          </p:cNvPr>
          <p:cNvSpPr>
            <a:spLocks noGrp="1"/>
          </p:cNvSpPr>
          <p:nvPr>
            <p:ph type="title"/>
          </p:nvPr>
        </p:nvSpPr>
        <p:spPr/>
        <p:txBody>
          <a:bodyPr/>
          <a:lstStyle/>
          <a:p>
            <a:r>
              <a:rPr lang="en-US" dirty="0"/>
              <a:t>Tracking and Logs</a:t>
            </a:r>
          </a:p>
        </p:txBody>
      </p:sp>
      <p:sp>
        <p:nvSpPr>
          <p:cNvPr id="6" name="TextBox 5">
            <a:extLst>
              <a:ext uri="{FF2B5EF4-FFF2-40B4-BE49-F238E27FC236}">
                <a16:creationId xmlns:a16="http://schemas.microsoft.com/office/drawing/2014/main" id="{8E4803E9-6BDE-EFAA-BE27-178A3C4B963B}"/>
              </a:ext>
            </a:extLst>
          </p:cNvPr>
          <p:cNvSpPr txBox="1"/>
          <p:nvPr/>
        </p:nvSpPr>
        <p:spPr>
          <a:xfrm>
            <a:off x="336176" y="1156422"/>
            <a:ext cx="11468473" cy="707886"/>
          </a:xfrm>
          <a:prstGeom prst="rect">
            <a:avLst/>
          </a:prstGeom>
          <a:solidFill>
            <a:schemeClr val="bg1"/>
          </a:solidFill>
        </p:spPr>
        <p:txBody>
          <a:bodyPr wrap="square" rtlCol="0">
            <a:spAutoFit/>
          </a:bodyPr>
          <a:lstStyle/>
          <a:p>
            <a:r>
              <a:rPr lang="en-US" sz="2000" dirty="0"/>
              <a:t>The Eagle Scout Service Project Report requires tracking of hours and money.  The Eagle board recommends that the Scout starts to keep track immediately to include all planning and proposal time.</a:t>
            </a:r>
          </a:p>
        </p:txBody>
      </p:sp>
      <p:pic>
        <p:nvPicPr>
          <p:cNvPr id="8" name="Picture 7">
            <a:extLst>
              <a:ext uri="{FF2B5EF4-FFF2-40B4-BE49-F238E27FC236}">
                <a16:creationId xmlns:a16="http://schemas.microsoft.com/office/drawing/2014/main" id="{68C5C860-B925-198A-CF9F-581A43435CD6}"/>
              </a:ext>
            </a:extLst>
          </p:cNvPr>
          <p:cNvPicPr>
            <a:picLocks noChangeAspect="1"/>
          </p:cNvPicPr>
          <p:nvPr/>
        </p:nvPicPr>
        <p:blipFill>
          <a:blip r:embed="rId2"/>
          <a:stretch>
            <a:fillRect/>
          </a:stretch>
        </p:blipFill>
        <p:spPr>
          <a:xfrm>
            <a:off x="336176" y="4124067"/>
            <a:ext cx="3018865" cy="1734441"/>
          </a:xfrm>
          <a:prstGeom prst="rect">
            <a:avLst/>
          </a:prstGeom>
        </p:spPr>
      </p:pic>
      <p:pic>
        <p:nvPicPr>
          <p:cNvPr id="5" name="Content Placeholder 4">
            <a:extLst>
              <a:ext uri="{FF2B5EF4-FFF2-40B4-BE49-F238E27FC236}">
                <a16:creationId xmlns:a16="http://schemas.microsoft.com/office/drawing/2014/main" id="{5A6A2AD8-66D2-7A49-5502-6B54A048705A}"/>
              </a:ext>
            </a:extLst>
          </p:cNvPr>
          <p:cNvPicPr>
            <a:picLocks noGrp="1" noChangeAspect="1"/>
          </p:cNvPicPr>
          <p:nvPr>
            <p:ph idx="4294967295"/>
          </p:nvPr>
        </p:nvPicPr>
        <p:blipFill>
          <a:blip r:embed="rId3"/>
          <a:stretch>
            <a:fillRect/>
          </a:stretch>
        </p:blipFill>
        <p:spPr>
          <a:xfrm>
            <a:off x="7616578" y="1921520"/>
            <a:ext cx="4188071" cy="1507479"/>
          </a:xfrm>
          <a:prstGeom prst="rect">
            <a:avLst/>
          </a:prstGeom>
        </p:spPr>
      </p:pic>
      <p:sp>
        <p:nvSpPr>
          <p:cNvPr id="10" name="TextBox 9">
            <a:extLst>
              <a:ext uri="{FF2B5EF4-FFF2-40B4-BE49-F238E27FC236}">
                <a16:creationId xmlns:a16="http://schemas.microsoft.com/office/drawing/2014/main" id="{7C428630-023E-88CB-6E0B-1E57ADB9ACCB}"/>
              </a:ext>
            </a:extLst>
          </p:cNvPr>
          <p:cNvSpPr txBox="1"/>
          <p:nvPr/>
        </p:nvSpPr>
        <p:spPr>
          <a:xfrm>
            <a:off x="3493622" y="4124067"/>
            <a:ext cx="8311027" cy="1938992"/>
          </a:xfrm>
          <a:prstGeom prst="rect">
            <a:avLst/>
          </a:prstGeom>
          <a:solidFill>
            <a:schemeClr val="bg1"/>
          </a:solidFill>
        </p:spPr>
        <p:txBody>
          <a:bodyPr wrap="square" rtlCol="0">
            <a:spAutoFit/>
          </a:bodyPr>
          <a:lstStyle/>
          <a:p>
            <a:pPr marL="342900" indent="-342900">
              <a:buFont typeface="Arial" panose="020B0604020202020204" pitchFamily="34" charset="0"/>
              <a:buChar char="•"/>
            </a:pPr>
            <a:r>
              <a:rPr lang="en-US" sz="2000" dirty="0"/>
              <a:t>Money</a:t>
            </a:r>
          </a:p>
          <a:p>
            <a:pPr marL="800100" lvl="1" indent="-342900">
              <a:buFont typeface="Arial" panose="020B0604020202020204" pitchFamily="34" charset="0"/>
              <a:buChar char="•"/>
            </a:pPr>
            <a:r>
              <a:rPr lang="en-US" sz="2000" dirty="0"/>
              <a:t>Keep records of money donated, earned at fundraisers, taken from Scout Accounts or donated by family.</a:t>
            </a:r>
          </a:p>
          <a:p>
            <a:pPr marL="800100" lvl="1" indent="-342900">
              <a:buFont typeface="Arial" panose="020B0604020202020204" pitchFamily="34" charset="0"/>
              <a:buChar char="•"/>
            </a:pPr>
            <a:r>
              <a:rPr lang="en-US" sz="2000" dirty="0"/>
              <a:t>Keep receipts for everything that was spent. (Tracking sheets are in the Eagle Scout Service Project Plan.)</a:t>
            </a:r>
          </a:p>
          <a:p>
            <a:pPr marL="342900" indent="-342900">
              <a:buFont typeface="Arial" panose="020B0604020202020204" pitchFamily="34" charset="0"/>
              <a:buChar char="•"/>
            </a:pPr>
            <a:endParaRPr lang="en-US" sz="2000" dirty="0"/>
          </a:p>
        </p:txBody>
      </p:sp>
      <p:sp>
        <p:nvSpPr>
          <p:cNvPr id="12" name="TextBox 11">
            <a:extLst>
              <a:ext uri="{FF2B5EF4-FFF2-40B4-BE49-F238E27FC236}">
                <a16:creationId xmlns:a16="http://schemas.microsoft.com/office/drawing/2014/main" id="{56CAFC80-BBCF-1ECD-CBA2-A12537609D6A}"/>
              </a:ext>
            </a:extLst>
          </p:cNvPr>
          <p:cNvSpPr txBox="1"/>
          <p:nvPr/>
        </p:nvSpPr>
        <p:spPr>
          <a:xfrm>
            <a:off x="336176" y="1921521"/>
            <a:ext cx="7210713" cy="1938992"/>
          </a:xfrm>
          <a:prstGeom prst="rect">
            <a:avLst/>
          </a:prstGeom>
          <a:solidFill>
            <a:schemeClr val="bg1"/>
          </a:solidFill>
        </p:spPr>
        <p:txBody>
          <a:bodyPr wrap="square" rtlCol="0">
            <a:spAutoFit/>
          </a:bodyPr>
          <a:lstStyle/>
          <a:p>
            <a:pPr marL="342900" indent="-342900">
              <a:buFont typeface="Arial" panose="020B0604020202020204" pitchFamily="34" charset="0"/>
              <a:buChar char="•"/>
            </a:pPr>
            <a:r>
              <a:rPr lang="en-US" sz="2000" dirty="0"/>
              <a:t>Hours</a:t>
            </a:r>
          </a:p>
          <a:p>
            <a:pPr marL="800100" lvl="1" indent="-342900">
              <a:buFont typeface="Arial" panose="020B0604020202020204" pitchFamily="34" charset="0"/>
              <a:buChar char="•"/>
            </a:pPr>
            <a:r>
              <a:rPr lang="en-US" sz="2000" dirty="0"/>
              <a:t>Create a log sheet that shows Who, What Was Done, and </a:t>
            </a:r>
            <a:br>
              <a:rPr lang="en-US" sz="2000" dirty="0"/>
            </a:br>
            <a:r>
              <a:rPr lang="en-US" sz="2000" dirty="0"/>
              <a:t>How Long it took.  </a:t>
            </a:r>
          </a:p>
          <a:p>
            <a:pPr marL="800100" lvl="1" indent="-342900">
              <a:buFont typeface="Arial" panose="020B0604020202020204" pitchFamily="34" charset="0"/>
              <a:buChar char="•"/>
            </a:pPr>
            <a:r>
              <a:rPr lang="en-US" sz="2000" dirty="0"/>
              <a:t>Include, emails, phone calls, conversations, driving time, </a:t>
            </a:r>
            <a:br>
              <a:rPr lang="en-US" sz="2000" dirty="0"/>
            </a:br>
            <a:r>
              <a:rPr lang="en-US" sz="2000" dirty="0"/>
              <a:t>store visits, everything that goes into planning and execution of this Project.</a:t>
            </a:r>
          </a:p>
        </p:txBody>
      </p:sp>
    </p:spTree>
    <p:extLst>
      <p:ext uri="{BB962C8B-B14F-4D97-AF65-F5344CB8AC3E}">
        <p14:creationId xmlns:p14="http://schemas.microsoft.com/office/powerpoint/2010/main" val="4293380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8F5F1-4E90-FD24-07E6-7CE5A231FCBE}"/>
              </a:ext>
            </a:extLst>
          </p:cNvPr>
          <p:cNvSpPr>
            <a:spLocks noGrp="1"/>
          </p:cNvSpPr>
          <p:nvPr>
            <p:ph type="title"/>
          </p:nvPr>
        </p:nvSpPr>
        <p:spPr/>
        <p:txBody>
          <a:bodyPr/>
          <a:lstStyle/>
          <a:p>
            <a:r>
              <a:rPr lang="en-US" dirty="0"/>
              <a:t>Permits and Permissions</a:t>
            </a:r>
          </a:p>
        </p:txBody>
      </p:sp>
      <p:pic>
        <p:nvPicPr>
          <p:cNvPr id="5" name="Content Placeholder 4">
            <a:extLst>
              <a:ext uri="{FF2B5EF4-FFF2-40B4-BE49-F238E27FC236}">
                <a16:creationId xmlns:a16="http://schemas.microsoft.com/office/drawing/2014/main" id="{1DC5379E-5BC0-D387-FBBE-0485A0E38350}"/>
              </a:ext>
            </a:extLst>
          </p:cNvPr>
          <p:cNvPicPr>
            <a:picLocks noGrp="1" noChangeAspect="1"/>
          </p:cNvPicPr>
          <p:nvPr>
            <p:ph idx="4294967295"/>
          </p:nvPr>
        </p:nvPicPr>
        <p:blipFill>
          <a:blip r:embed="rId2"/>
          <a:stretch>
            <a:fillRect/>
          </a:stretch>
        </p:blipFill>
        <p:spPr>
          <a:xfrm>
            <a:off x="385697" y="1166252"/>
            <a:ext cx="7132320" cy="2947001"/>
          </a:xfrm>
          <a:prstGeom prst="rect">
            <a:avLst/>
          </a:prstGeom>
        </p:spPr>
      </p:pic>
      <p:pic>
        <p:nvPicPr>
          <p:cNvPr id="7" name="Picture 6">
            <a:extLst>
              <a:ext uri="{FF2B5EF4-FFF2-40B4-BE49-F238E27FC236}">
                <a16:creationId xmlns:a16="http://schemas.microsoft.com/office/drawing/2014/main" id="{62AD788E-71DB-91BE-DAB0-5AB8ABA374C6}"/>
              </a:ext>
            </a:extLst>
          </p:cNvPr>
          <p:cNvPicPr>
            <a:picLocks noChangeAspect="1"/>
          </p:cNvPicPr>
          <p:nvPr/>
        </p:nvPicPr>
        <p:blipFill>
          <a:blip r:embed="rId3"/>
          <a:stretch>
            <a:fillRect/>
          </a:stretch>
        </p:blipFill>
        <p:spPr>
          <a:xfrm>
            <a:off x="385698" y="4260696"/>
            <a:ext cx="7132320" cy="1364827"/>
          </a:xfrm>
          <a:prstGeom prst="rect">
            <a:avLst/>
          </a:prstGeom>
        </p:spPr>
      </p:pic>
      <p:sp>
        <p:nvSpPr>
          <p:cNvPr id="8" name="TextBox 7">
            <a:extLst>
              <a:ext uri="{FF2B5EF4-FFF2-40B4-BE49-F238E27FC236}">
                <a16:creationId xmlns:a16="http://schemas.microsoft.com/office/drawing/2014/main" id="{5AF0974E-6D90-6580-D784-7D44B7AD3C4F}"/>
              </a:ext>
            </a:extLst>
          </p:cNvPr>
          <p:cNvSpPr txBox="1"/>
          <p:nvPr/>
        </p:nvSpPr>
        <p:spPr>
          <a:xfrm>
            <a:off x="7922986" y="1166252"/>
            <a:ext cx="3765550" cy="2554545"/>
          </a:xfrm>
          <a:prstGeom prst="rect">
            <a:avLst/>
          </a:prstGeom>
          <a:solidFill>
            <a:srgbClr val="FFFF00"/>
          </a:solidFill>
        </p:spPr>
        <p:txBody>
          <a:bodyPr wrap="square" rtlCol="0">
            <a:spAutoFit/>
          </a:bodyPr>
          <a:lstStyle/>
          <a:p>
            <a:r>
              <a:rPr lang="en-US" sz="2000" dirty="0"/>
              <a:t>All Projects require the permission of the beneficiary. Please supply who has approved this Project and their role in the organization.</a:t>
            </a:r>
            <a:br>
              <a:rPr lang="en-US" sz="2000" dirty="0"/>
            </a:br>
            <a:br>
              <a:rPr lang="en-US" sz="2000" dirty="0"/>
            </a:br>
            <a:r>
              <a:rPr lang="en-US" sz="2000" dirty="0"/>
              <a:t>If additional permits are required follow the guide notes below.</a:t>
            </a:r>
          </a:p>
        </p:txBody>
      </p:sp>
    </p:spTree>
    <p:extLst>
      <p:ext uri="{BB962C8B-B14F-4D97-AF65-F5344CB8AC3E}">
        <p14:creationId xmlns:p14="http://schemas.microsoft.com/office/powerpoint/2010/main" val="2276831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43D3E-0013-C724-2816-E44D8FC1F03C}"/>
              </a:ext>
            </a:extLst>
          </p:cNvPr>
          <p:cNvSpPr>
            <a:spLocks noGrp="1"/>
          </p:cNvSpPr>
          <p:nvPr>
            <p:ph type="title"/>
          </p:nvPr>
        </p:nvSpPr>
        <p:spPr/>
        <p:txBody>
          <a:bodyPr/>
          <a:lstStyle/>
          <a:p>
            <a:r>
              <a:rPr lang="en-US" dirty="0"/>
              <a:t>Eagle Scout Service Project Plan</a:t>
            </a:r>
          </a:p>
        </p:txBody>
      </p:sp>
      <p:pic>
        <p:nvPicPr>
          <p:cNvPr id="5" name="Content Placeholder 4">
            <a:extLst>
              <a:ext uri="{FF2B5EF4-FFF2-40B4-BE49-F238E27FC236}">
                <a16:creationId xmlns:a16="http://schemas.microsoft.com/office/drawing/2014/main" id="{0C92BADF-5BDD-4802-EDAF-FDEDAC230EE3}"/>
              </a:ext>
            </a:extLst>
          </p:cNvPr>
          <p:cNvPicPr>
            <a:picLocks noGrp="1" noChangeAspect="1"/>
          </p:cNvPicPr>
          <p:nvPr>
            <p:ph idx="4294967295"/>
          </p:nvPr>
        </p:nvPicPr>
        <p:blipFill>
          <a:blip r:embed="rId2"/>
          <a:stretch>
            <a:fillRect/>
          </a:stretch>
        </p:blipFill>
        <p:spPr>
          <a:xfrm>
            <a:off x="3868159" y="1074353"/>
            <a:ext cx="8050418" cy="3773312"/>
          </a:xfrm>
          <a:prstGeom prst="rect">
            <a:avLst/>
          </a:prstGeom>
        </p:spPr>
      </p:pic>
      <p:sp>
        <p:nvSpPr>
          <p:cNvPr id="8" name="TextBox 7">
            <a:extLst>
              <a:ext uri="{FF2B5EF4-FFF2-40B4-BE49-F238E27FC236}">
                <a16:creationId xmlns:a16="http://schemas.microsoft.com/office/drawing/2014/main" id="{E8224364-02B8-8A14-C18D-821153634363}"/>
              </a:ext>
            </a:extLst>
          </p:cNvPr>
          <p:cNvSpPr txBox="1"/>
          <p:nvPr/>
        </p:nvSpPr>
        <p:spPr>
          <a:xfrm>
            <a:off x="273423" y="1074353"/>
            <a:ext cx="3207026" cy="2862322"/>
          </a:xfrm>
          <a:prstGeom prst="rect">
            <a:avLst/>
          </a:prstGeom>
          <a:solidFill>
            <a:schemeClr val="bg1"/>
          </a:solidFill>
        </p:spPr>
        <p:txBody>
          <a:bodyPr wrap="square" rtlCol="0">
            <a:spAutoFit/>
          </a:bodyPr>
          <a:lstStyle/>
          <a:p>
            <a:r>
              <a:rPr lang="en-US" sz="2000" dirty="0"/>
              <a:t>This is not required prior to the Project Review. </a:t>
            </a:r>
            <a:br>
              <a:rPr lang="en-US" sz="2000" dirty="0"/>
            </a:br>
            <a:br>
              <a:rPr lang="en-US" sz="2000" dirty="0"/>
            </a:br>
            <a:r>
              <a:rPr lang="en-US" sz="2000" dirty="0"/>
              <a:t>However, it is highly encouraged that the Scout be familiar with this section as it will help with the review and completion of the Project.</a:t>
            </a:r>
          </a:p>
        </p:txBody>
      </p:sp>
    </p:spTree>
    <p:extLst>
      <p:ext uri="{BB962C8B-B14F-4D97-AF65-F5344CB8AC3E}">
        <p14:creationId xmlns:p14="http://schemas.microsoft.com/office/powerpoint/2010/main" val="3669275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8A76-01C2-28FA-72CF-D11444AF7011}"/>
              </a:ext>
            </a:extLst>
          </p:cNvPr>
          <p:cNvSpPr>
            <a:spLocks noGrp="1"/>
          </p:cNvSpPr>
          <p:nvPr>
            <p:ph type="title"/>
          </p:nvPr>
        </p:nvSpPr>
        <p:spPr/>
        <p:txBody>
          <a:bodyPr/>
          <a:lstStyle/>
          <a:p>
            <a:r>
              <a:rPr lang="en-US" dirty="0"/>
              <a:t>Project Fundraising</a:t>
            </a:r>
          </a:p>
        </p:txBody>
      </p:sp>
      <p:pic>
        <p:nvPicPr>
          <p:cNvPr id="5" name="Content Placeholder 4">
            <a:extLst>
              <a:ext uri="{FF2B5EF4-FFF2-40B4-BE49-F238E27FC236}">
                <a16:creationId xmlns:a16="http://schemas.microsoft.com/office/drawing/2014/main" id="{F6F241AF-CAB1-54B3-2D94-C3BA43C41FE4}"/>
              </a:ext>
            </a:extLst>
          </p:cNvPr>
          <p:cNvPicPr>
            <a:picLocks noGrp="1" noChangeAspect="1"/>
          </p:cNvPicPr>
          <p:nvPr>
            <p:ph idx="4294967295"/>
          </p:nvPr>
        </p:nvPicPr>
        <p:blipFill>
          <a:blip r:embed="rId2"/>
          <a:stretch>
            <a:fillRect/>
          </a:stretch>
        </p:blipFill>
        <p:spPr>
          <a:xfrm>
            <a:off x="5741732" y="1107803"/>
            <a:ext cx="6217920" cy="3605207"/>
          </a:xfrm>
          <a:prstGeom prst="rect">
            <a:avLst/>
          </a:prstGeom>
        </p:spPr>
      </p:pic>
      <p:pic>
        <p:nvPicPr>
          <p:cNvPr id="7" name="Picture 6">
            <a:extLst>
              <a:ext uri="{FF2B5EF4-FFF2-40B4-BE49-F238E27FC236}">
                <a16:creationId xmlns:a16="http://schemas.microsoft.com/office/drawing/2014/main" id="{7C0AF496-C323-A9B3-0A32-50059DAF216D}"/>
              </a:ext>
            </a:extLst>
          </p:cNvPr>
          <p:cNvPicPr>
            <a:picLocks noChangeAspect="1"/>
          </p:cNvPicPr>
          <p:nvPr/>
        </p:nvPicPr>
        <p:blipFill>
          <a:blip r:embed="rId3"/>
          <a:stretch>
            <a:fillRect/>
          </a:stretch>
        </p:blipFill>
        <p:spPr>
          <a:xfrm>
            <a:off x="5741732" y="4826828"/>
            <a:ext cx="6217920" cy="1156823"/>
          </a:xfrm>
          <a:prstGeom prst="rect">
            <a:avLst/>
          </a:prstGeom>
        </p:spPr>
      </p:pic>
      <p:sp>
        <p:nvSpPr>
          <p:cNvPr id="8" name="TextBox 7">
            <a:extLst>
              <a:ext uri="{FF2B5EF4-FFF2-40B4-BE49-F238E27FC236}">
                <a16:creationId xmlns:a16="http://schemas.microsoft.com/office/drawing/2014/main" id="{D7FFDB81-8CFC-D441-BA68-DD79ED89D8F6}"/>
              </a:ext>
            </a:extLst>
          </p:cNvPr>
          <p:cNvSpPr txBox="1"/>
          <p:nvPr/>
        </p:nvSpPr>
        <p:spPr>
          <a:xfrm>
            <a:off x="410915" y="1107804"/>
            <a:ext cx="5161624" cy="5016758"/>
          </a:xfrm>
          <a:prstGeom prst="rect">
            <a:avLst/>
          </a:prstGeom>
          <a:solidFill>
            <a:schemeClr val="bg1"/>
          </a:solidFill>
        </p:spPr>
        <p:txBody>
          <a:bodyPr wrap="square" rtlCol="0">
            <a:spAutoFit/>
          </a:bodyPr>
          <a:lstStyle/>
          <a:p>
            <a:r>
              <a:rPr lang="en-US" sz="2000" dirty="0"/>
              <a:t>The Project Fundraising is not required for most Projects in the Central Florida Council. </a:t>
            </a:r>
            <a:br>
              <a:rPr lang="en-US" sz="2000" dirty="0"/>
            </a:br>
            <a:br>
              <a:rPr lang="en-US" sz="2000" dirty="0"/>
            </a:br>
            <a:r>
              <a:rPr lang="en-US" sz="2000" dirty="0"/>
              <a:t>If the Project is very expensive and requires a large amount of money or if the fundraising is like other fundraising that is done by the District or Council, the Scout should mention this for discussion during the Project Review as it may be required.</a:t>
            </a:r>
          </a:p>
          <a:p>
            <a:endParaRPr lang="en-US" sz="2000" dirty="0"/>
          </a:p>
          <a:p>
            <a:r>
              <a:rPr lang="en-US" sz="2000" dirty="0"/>
              <a:t>If the board determines the Fundraising Application to be required, it will need to be completed and signed prior to the start of fundraising. </a:t>
            </a:r>
          </a:p>
          <a:p>
            <a:endParaRPr lang="en-US" sz="2000" dirty="0"/>
          </a:p>
          <a:p>
            <a:endParaRPr lang="en-US" sz="2000" dirty="0"/>
          </a:p>
        </p:txBody>
      </p:sp>
    </p:spTree>
    <p:extLst>
      <p:ext uri="{BB962C8B-B14F-4D97-AF65-F5344CB8AC3E}">
        <p14:creationId xmlns:p14="http://schemas.microsoft.com/office/powerpoint/2010/main" val="2643946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7DAE69-D0C1-2E17-A4CB-399642F8C79B}"/>
              </a:ext>
            </a:extLst>
          </p:cNvPr>
          <p:cNvSpPr>
            <a:spLocks noGrp="1"/>
          </p:cNvSpPr>
          <p:nvPr>
            <p:ph idx="1"/>
          </p:nvPr>
        </p:nvSpPr>
        <p:spPr/>
        <p:txBody>
          <a:bodyPr>
            <a:normAutofit/>
          </a:bodyPr>
          <a:lstStyle/>
          <a:p>
            <a:pPr marL="0" indent="0">
              <a:buNone/>
            </a:pPr>
            <a:r>
              <a:rPr lang="en-US" sz="2000" dirty="0">
                <a:hlinkClick r:id="rId2"/>
              </a:rPr>
              <a:t>https://www.cflscouting.org/dr-phillips-charities-eagle-service-project-grant-application/</a:t>
            </a:r>
            <a:endParaRPr lang="en-US" sz="2000" dirty="0"/>
          </a:p>
          <a:p>
            <a:r>
              <a:rPr lang="en-US" dirty="0"/>
              <a:t>If approved by Dr. Phillips Charities will grant:</a:t>
            </a:r>
          </a:p>
          <a:p>
            <a:r>
              <a:rPr lang="en-US" dirty="0"/>
              <a:t>Match 100% of all funds raised</a:t>
            </a:r>
          </a:p>
          <a:p>
            <a:r>
              <a:rPr lang="en-US" dirty="0"/>
              <a:t>Will be dispensed following receipt of</a:t>
            </a:r>
            <a:br>
              <a:rPr lang="en-US" dirty="0"/>
            </a:br>
            <a:r>
              <a:rPr lang="en-US" dirty="0"/>
              <a:t>documentation of fund sources</a:t>
            </a:r>
          </a:p>
          <a:p>
            <a:r>
              <a:rPr lang="en-US" dirty="0"/>
              <a:t>Final report must be filed within 30 days of </a:t>
            </a:r>
            <a:br>
              <a:rPr lang="en-US" dirty="0"/>
            </a:br>
            <a:r>
              <a:rPr lang="en-US" dirty="0"/>
              <a:t>completing the project, including photos,</a:t>
            </a:r>
            <a:br>
              <a:rPr lang="en-US" dirty="0"/>
            </a:br>
            <a:r>
              <a:rPr lang="en-US" dirty="0"/>
              <a:t>copies of receipts etc.</a:t>
            </a:r>
          </a:p>
          <a:p>
            <a:r>
              <a:rPr lang="en-US" dirty="0"/>
              <a:t>All unexpended funds must be returned </a:t>
            </a:r>
          </a:p>
        </p:txBody>
      </p:sp>
      <p:sp>
        <p:nvSpPr>
          <p:cNvPr id="3" name="Title 2">
            <a:extLst>
              <a:ext uri="{FF2B5EF4-FFF2-40B4-BE49-F238E27FC236}">
                <a16:creationId xmlns:a16="http://schemas.microsoft.com/office/drawing/2014/main" id="{56AB5951-6113-CDBF-9D5D-5F4FBF259C1E}"/>
              </a:ext>
            </a:extLst>
          </p:cNvPr>
          <p:cNvSpPr>
            <a:spLocks noGrp="1"/>
          </p:cNvSpPr>
          <p:nvPr>
            <p:ph type="title"/>
          </p:nvPr>
        </p:nvSpPr>
        <p:spPr/>
        <p:txBody>
          <a:bodyPr/>
          <a:lstStyle/>
          <a:p>
            <a:r>
              <a:rPr lang="en-US" dirty="0"/>
              <a:t>Dr. Philips Grant</a:t>
            </a:r>
          </a:p>
        </p:txBody>
      </p:sp>
      <p:pic>
        <p:nvPicPr>
          <p:cNvPr id="5" name="Picture 4">
            <a:extLst>
              <a:ext uri="{FF2B5EF4-FFF2-40B4-BE49-F238E27FC236}">
                <a16:creationId xmlns:a16="http://schemas.microsoft.com/office/drawing/2014/main" id="{09BF611C-D57D-AFAD-22F4-182A51AEF196}"/>
              </a:ext>
            </a:extLst>
          </p:cNvPr>
          <p:cNvPicPr>
            <a:picLocks noChangeAspect="1"/>
          </p:cNvPicPr>
          <p:nvPr/>
        </p:nvPicPr>
        <p:blipFill>
          <a:blip r:embed="rId3"/>
          <a:stretch>
            <a:fillRect/>
          </a:stretch>
        </p:blipFill>
        <p:spPr>
          <a:xfrm rot="1006127">
            <a:off x="7029030" y="2225165"/>
            <a:ext cx="5090204" cy="3754026"/>
          </a:xfrm>
          <a:prstGeom prst="rect">
            <a:avLst/>
          </a:prstGeom>
        </p:spPr>
      </p:pic>
    </p:spTree>
    <p:extLst>
      <p:ext uri="{BB962C8B-B14F-4D97-AF65-F5344CB8AC3E}">
        <p14:creationId xmlns:p14="http://schemas.microsoft.com/office/powerpoint/2010/main" val="4014800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5C74-DAD8-99E5-43F5-A595C8ED1C27}"/>
              </a:ext>
            </a:extLst>
          </p:cNvPr>
          <p:cNvSpPr>
            <a:spLocks noGrp="1"/>
          </p:cNvSpPr>
          <p:nvPr>
            <p:ph type="title"/>
          </p:nvPr>
        </p:nvSpPr>
        <p:spPr/>
        <p:txBody>
          <a:bodyPr/>
          <a:lstStyle/>
          <a:p>
            <a:r>
              <a:rPr lang="en-US" b="1" dirty="0"/>
              <a:t>Step 6 – After Completing the Project</a:t>
            </a:r>
            <a:endParaRPr lang="en-US" dirty="0"/>
          </a:p>
        </p:txBody>
      </p:sp>
      <p:sp>
        <p:nvSpPr>
          <p:cNvPr id="3" name="Content Placeholder 2">
            <a:extLst>
              <a:ext uri="{FF2B5EF4-FFF2-40B4-BE49-F238E27FC236}">
                <a16:creationId xmlns:a16="http://schemas.microsoft.com/office/drawing/2014/main" id="{956E0718-3853-CCF8-C229-63007FDD85C4}"/>
              </a:ext>
            </a:extLst>
          </p:cNvPr>
          <p:cNvSpPr>
            <a:spLocks noGrp="1"/>
          </p:cNvSpPr>
          <p:nvPr>
            <p:ph sz="half" idx="1"/>
          </p:nvPr>
        </p:nvSpPr>
        <p:spPr/>
        <p:txBody>
          <a:bodyPr/>
          <a:lstStyle/>
          <a:p>
            <a:r>
              <a:rPr lang="en-US" dirty="0"/>
              <a:t>Complete the Eagle Scout Service Project Report</a:t>
            </a:r>
          </a:p>
          <a:p>
            <a:endParaRPr lang="en-US" dirty="0"/>
          </a:p>
          <a:p>
            <a:r>
              <a:rPr lang="en-US" dirty="0"/>
              <a:t>Collect all receipts, pictures and attendance sheets.</a:t>
            </a:r>
          </a:p>
          <a:p>
            <a:endParaRPr lang="en-US" dirty="0"/>
          </a:p>
          <a:p>
            <a:r>
              <a:rPr lang="en-US" dirty="0"/>
              <a:t>Review the “How to fill out your Eagle Scout Application” It walks you through how to fill out the application, line by line.</a:t>
            </a:r>
          </a:p>
        </p:txBody>
      </p:sp>
      <p:pic>
        <p:nvPicPr>
          <p:cNvPr id="6" name="Content Placeholder 5">
            <a:extLst>
              <a:ext uri="{FF2B5EF4-FFF2-40B4-BE49-F238E27FC236}">
                <a16:creationId xmlns:a16="http://schemas.microsoft.com/office/drawing/2014/main" id="{43A64A67-4EFE-AE9F-3119-135DE21AFB92}"/>
              </a:ext>
            </a:extLst>
          </p:cNvPr>
          <p:cNvPicPr>
            <a:picLocks noGrp="1" noChangeAspect="1"/>
          </p:cNvPicPr>
          <p:nvPr>
            <p:ph sz="half" idx="2"/>
          </p:nvPr>
        </p:nvPicPr>
        <p:blipFill>
          <a:blip r:embed="rId2"/>
          <a:stretch>
            <a:fillRect/>
          </a:stretch>
        </p:blipFill>
        <p:spPr>
          <a:xfrm>
            <a:off x="7086877" y="1122363"/>
            <a:ext cx="3903108" cy="5054600"/>
          </a:xfrm>
          <a:prstGeom prst="rect">
            <a:avLst/>
          </a:prstGeom>
          <a:solidFill>
            <a:prstClr val="white"/>
          </a:solidFill>
        </p:spPr>
      </p:pic>
    </p:spTree>
    <p:extLst>
      <p:ext uri="{BB962C8B-B14F-4D97-AF65-F5344CB8AC3E}">
        <p14:creationId xmlns:p14="http://schemas.microsoft.com/office/powerpoint/2010/main" val="706946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30D63-DF8D-2E37-44EF-CCA7D232BA90}"/>
              </a:ext>
            </a:extLst>
          </p:cNvPr>
          <p:cNvSpPr>
            <a:spLocks noGrp="1"/>
          </p:cNvSpPr>
          <p:nvPr>
            <p:ph type="title"/>
          </p:nvPr>
        </p:nvSpPr>
        <p:spPr/>
        <p:txBody>
          <a:bodyPr>
            <a:normAutofit fontScale="90000"/>
          </a:bodyPr>
          <a:lstStyle/>
          <a:p>
            <a:r>
              <a:rPr lang="en-US" b="1" dirty="0"/>
              <a:t>Step 7 – Submitting your Eagle Scout Application</a:t>
            </a:r>
            <a:endParaRPr lang="en-US" dirty="0"/>
          </a:p>
        </p:txBody>
      </p:sp>
      <p:sp>
        <p:nvSpPr>
          <p:cNvPr id="3" name="Content Placeholder 2">
            <a:extLst>
              <a:ext uri="{FF2B5EF4-FFF2-40B4-BE49-F238E27FC236}">
                <a16:creationId xmlns:a16="http://schemas.microsoft.com/office/drawing/2014/main" id="{6DE09D0C-DE32-6FA6-B37D-7915E25174D5}"/>
              </a:ext>
            </a:extLst>
          </p:cNvPr>
          <p:cNvSpPr>
            <a:spLocks noGrp="1"/>
          </p:cNvSpPr>
          <p:nvPr>
            <p:ph sz="half" idx="1"/>
          </p:nvPr>
        </p:nvSpPr>
        <p:spPr>
          <a:xfrm>
            <a:off x="329453" y="1006785"/>
            <a:ext cx="7380601" cy="5170178"/>
          </a:xfrm>
        </p:spPr>
        <p:txBody>
          <a:bodyPr>
            <a:normAutofit/>
          </a:bodyPr>
          <a:lstStyle/>
          <a:p>
            <a:pPr marL="0" indent="0">
              <a:buNone/>
            </a:pPr>
            <a:r>
              <a:rPr lang="en-US" sz="2000" dirty="0"/>
              <a:t>Once the Eagle Candidate had completed the Project and all Eagle requirements the Scout may start the Eagle Scout Application Process</a:t>
            </a:r>
          </a:p>
          <a:p>
            <a:pPr marL="0" indent="0">
              <a:buNone/>
            </a:pPr>
            <a:r>
              <a:rPr lang="en-US" sz="2000" b="1" dirty="0"/>
              <a:t>Eagle Scout Application Navigator Guide</a:t>
            </a:r>
            <a:br>
              <a:rPr lang="en-US" sz="2000" b="1" dirty="0"/>
            </a:br>
            <a:r>
              <a:rPr lang="en-US" sz="2000" dirty="0"/>
              <a:t>Central Florida Council</a:t>
            </a:r>
            <a:br>
              <a:rPr lang="en-US" sz="2000" dirty="0"/>
            </a:br>
            <a:endParaRPr lang="en-US" sz="2000" dirty="0"/>
          </a:p>
          <a:p>
            <a:pPr marL="0" indent="0">
              <a:buNone/>
            </a:pPr>
            <a:r>
              <a:rPr lang="en-US" sz="2000" dirty="0">
                <a:hlinkClick r:id="rId2"/>
              </a:rPr>
              <a:t>https://app.jotform.com/242683781775168</a:t>
            </a:r>
            <a:endParaRPr lang="en-US" sz="2000" dirty="0"/>
          </a:p>
          <a:p>
            <a:pPr marL="0" indent="0">
              <a:buNone/>
            </a:pPr>
            <a:endParaRPr lang="en-US" sz="2000" dirty="0"/>
          </a:p>
          <a:p>
            <a:pPr marL="0" indent="0">
              <a:buNone/>
            </a:pPr>
            <a:r>
              <a:rPr lang="en-US" sz="2000" dirty="0"/>
              <a:t>Follow the instructions on the Eagle Scout Application Navigator to schedule your Eagle Board of Review. </a:t>
            </a:r>
          </a:p>
        </p:txBody>
      </p:sp>
      <p:pic>
        <p:nvPicPr>
          <p:cNvPr id="7" name="Content Placeholder 6">
            <a:extLst>
              <a:ext uri="{FF2B5EF4-FFF2-40B4-BE49-F238E27FC236}">
                <a16:creationId xmlns:a16="http://schemas.microsoft.com/office/drawing/2014/main" id="{8C2B90EC-289C-DE20-4C52-D7657B5FD706}"/>
              </a:ext>
            </a:extLst>
          </p:cNvPr>
          <p:cNvPicPr>
            <a:picLocks noGrp="1" noChangeAspect="1"/>
          </p:cNvPicPr>
          <p:nvPr>
            <p:ph sz="half" idx="2"/>
          </p:nvPr>
        </p:nvPicPr>
        <p:blipFill>
          <a:blip r:embed="rId3"/>
          <a:stretch>
            <a:fillRect/>
          </a:stretch>
        </p:blipFill>
        <p:spPr>
          <a:xfrm>
            <a:off x="7953677" y="1006785"/>
            <a:ext cx="3247723" cy="5762532"/>
          </a:xfrm>
          <a:prstGeom prst="rect">
            <a:avLst/>
          </a:prstGeom>
        </p:spPr>
      </p:pic>
      <p:sp>
        <p:nvSpPr>
          <p:cNvPr id="9" name="Content Placeholder 2">
            <a:extLst>
              <a:ext uri="{FF2B5EF4-FFF2-40B4-BE49-F238E27FC236}">
                <a16:creationId xmlns:a16="http://schemas.microsoft.com/office/drawing/2014/main" id="{719BD37F-E28D-FB4E-3A0C-927036048733}"/>
              </a:ext>
            </a:extLst>
          </p:cNvPr>
          <p:cNvSpPr txBox="1">
            <a:spLocks/>
          </p:cNvSpPr>
          <p:nvPr/>
        </p:nvSpPr>
        <p:spPr>
          <a:xfrm>
            <a:off x="355600" y="4786338"/>
            <a:ext cx="7231270" cy="771232"/>
          </a:xfrm>
          <a:prstGeom prst="rect">
            <a:avLst/>
          </a:prstGeom>
          <a:solidFill>
            <a:srgbClr val="FFFF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None/>
            </a:pPr>
            <a:r>
              <a:rPr lang="en-US" sz="2000" dirty="0"/>
              <a:t>Once you have received your signed application back from Mrs. Bruno then Schedule your Eagle Board of </a:t>
            </a:r>
            <a:r>
              <a:rPr lang="en-US" sz="2000"/>
              <a:t>Review.</a:t>
            </a:r>
            <a:endParaRPr lang="en-US" sz="2000" dirty="0"/>
          </a:p>
        </p:txBody>
      </p:sp>
    </p:spTree>
    <p:extLst>
      <p:ext uri="{BB962C8B-B14F-4D97-AF65-F5344CB8AC3E}">
        <p14:creationId xmlns:p14="http://schemas.microsoft.com/office/powerpoint/2010/main" val="3257555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96769-35BD-A8FC-05B8-DF4A1D37A47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D31E59E-6357-77F3-3A5E-825C14CEB815}"/>
              </a:ext>
            </a:extLst>
          </p:cNvPr>
          <p:cNvSpPr>
            <a:spLocks noGrp="1"/>
          </p:cNvSpPr>
          <p:nvPr>
            <p:ph type="title"/>
          </p:nvPr>
        </p:nvSpPr>
        <p:spPr/>
        <p:txBody>
          <a:bodyPr/>
          <a:lstStyle/>
          <a:p>
            <a:r>
              <a:rPr lang="en-US" b="1" dirty="0"/>
              <a:t>Step 8 - Schedule Eagle Board of Review</a:t>
            </a:r>
            <a:endParaRPr lang="en-US" dirty="0"/>
          </a:p>
        </p:txBody>
      </p:sp>
      <p:sp>
        <p:nvSpPr>
          <p:cNvPr id="5" name="Content Placeholder 4">
            <a:extLst>
              <a:ext uri="{FF2B5EF4-FFF2-40B4-BE49-F238E27FC236}">
                <a16:creationId xmlns:a16="http://schemas.microsoft.com/office/drawing/2014/main" id="{D4CF4450-034B-7020-7B71-4C882118E305}"/>
              </a:ext>
            </a:extLst>
          </p:cNvPr>
          <p:cNvSpPr>
            <a:spLocks noGrp="1"/>
          </p:cNvSpPr>
          <p:nvPr>
            <p:ph sz="half" idx="1"/>
          </p:nvPr>
        </p:nvSpPr>
        <p:spPr>
          <a:xfrm>
            <a:off x="329454" y="1122829"/>
            <a:ext cx="5647764" cy="3879370"/>
          </a:xfrm>
          <a:solidFill>
            <a:schemeClr val="bg1"/>
          </a:solidFill>
        </p:spPr>
        <p:txBody>
          <a:bodyPr>
            <a:normAutofit/>
          </a:bodyPr>
          <a:lstStyle/>
          <a:p>
            <a:r>
              <a:rPr lang="en-US" sz="1800" dirty="0"/>
              <a:t>Send an email to:</a:t>
            </a:r>
            <a:br>
              <a:rPr lang="en-US" sz="1800" dirty="0"/>
            </a:br>
            <a:r>
              <a:rPr lang="en-US" sz="1800" dirty="0">
                <a:hlinkClick r:id="rId2"/>
              </a:rPr>
              <a:t>bsaeagleboard@gmail.com</a:t>
            </a:r>
            <a:endParaRPr lang="en-US" sz="1800" dirty="0"/>
          </a:p>
          <a:p>
            <a:r>
              <a:rPr lang="en-US" sz="1800" dirty="0"/>
              <a:t>Please be sure to include the following information:</a:t>
            </a:r>
          </a:p>
          <a:p>
            <a:pPr lvl="1"/>
            <a:r>
              <a:rPr lang="en-US" sz="1800" dirty="0"/>
              <a:t>Full Name: </a:t>
            </a:r>
          </a:p>
          <a:p>
            <a:pPr lvl="1"/>
            <a:r>
              <a:rPr lang="en-US" sz="1800" dirty="0"/>
              <a:t>Scout ID:</a:t>
            </a:r>
          </a:p>
          <a:p>
            <a:pPr lvl="1"/>
            <a:r>
              <a:rPr lang="en-US" sz="1800" dirty="0"/>
              <a:t>Troop #:</a:t>
            </a:r>
          </a:p>
          <a:p>
            <a:pPr lvl="1"/>
            <a:r>
              <a:rPr lang="en-US" sz="1800" dirty="0"/>
              <a:t>Board Type: Eagle Board of Review</a:t>
            </a:r>
          </a:p>
          <a:p>
            <a:pPr lvl="1"/>
            <a:r>
              <a:rPr lang="en-US" sz="1800" dirty="0"/>
              <a:t>Project Name: </a:t>
            </a:r>
          </a:p>
          <a:p>
            <a:pPr lvl="1"/>
            <a:r>
              <a:rPr lang="en-US" sz="1800" dirty="0"/>
              <a:t>Requested Meeting: Day, Date, and Time</a:t>
            </a:r>
            <a:br>
              <a:rPr lang="en-US" sz="1800" dirty="0"/>
            </a:br>
            <a:r>
              <a:rPr lang="en-US" sz="1800" dirty="0"/>
              <a:t>** Please provide 2 or 3 options</a:t>
            </a:r>
          </a:p>
          <a:p>
            <a:pPr lvl="1"/>
            <a:r>
              <a:rPr lang="en-US" sz="1800" dirty="0"/>
              <a:t>Your requested meeting place:</a:t>
            </a:r>
          </a:p>
        </p:txBody>
      </p:sp>
      <p:pic>
        <p:nvPicPr>
          <p:cNvPr id="12" name="Content Placeholder 11">
            <a:extLst>
              <a:ext uri="{FF2B5EF4-FFF2-40B4-BE49-F238E27FC236}">
                <a16:creationId xmlns:a16="http://schemas.microsoft.com/office/drawing/2014/main" id="{EEF417F9-2F28-C2E4-D4E7-8B8937E62360}"/>
              </a:ext>
            </a:extLst>
          </p:cNvPr>
          <p:cNvPicPr>
            <a:picLocks noGrp="1" noChangeAspect="1"/>
          </p:cNvPicPr>
          <p:nvPr>
            <p:ph sz="half" idx="2"/>
          </p:nvPr>
        </p:nvPicPr>
        <p:blipFill>
          <a:blip r:embed="rId3"/>
          <a:stretch>
            <a:fillRect/>
          </a:stretch>
        </p:blipFill>
        <p:spPr>
          <a:xfrm>
            <a:off x="6214784" y="1122828"/>
            <a:ext cx="5646737" cy="4011377"/>
          </a:xfrm>
          <a:prstGeom prst="rect">
            <a:avLst/>
          </a:prstGeom>
        </p:spPr>
      </p:pic>
      <p:sp>
        <p:nvSpPr>
          <p:cNvPr id="14" name="Content Placeholder 2">
            <a:extLst>
              <a:ext uri="{FF2B5EF4-FFF2-40B4-BE49-F238E27FC236}">
                <a16:creationId xmlns:a16="http://schemas.microsoft.com/office/drawing/2014/main" id="{864077D9-1E3B-30D9-444A-D4BEC7C5D0A8}"/>
              </a:ext>
            </a:extLst>
          </p:cNvPr>
          <p:cNvSpPr txBox="1">
            <a:spLocks/>
          </p:cNvSpPr>
          <p:nvPr/>
        </p:nvSpPr>
        <p:spPr>
          <a:xfrm>
            <a:off x="838200" y="5349555"/>
            <a:ext cx="10845800" cy="771232"/>
          </a:xfrm>
          <a:prstGeom prst="rect">
            <a:avLst/>
          </a:prstGeom>
          <a:solidFill>
            <a:srgbClr val="FFFF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None/>
            </a:pPr>
            <a:r>
              <a:rPr lang="en-US" sz="2000" dirty="0"/>
              <a:t>*** Do not forget to include a parent, Project Coach and/or Scout Leader as required by the “Guide to Safe Scouting”. Otherwise, the board cannot respond to you.</a:t>
            </a:r>
          </a:p>
        </p:txBody>
      </p:sp>
      <p:sp>
        <p:nvSpPr>
          <p:cNvPr id="15" name="TextBox 14">
            <a:extLst>
              <a:ext uri="{FF2B5EF4-FFF2-40B4-BE49-F238E27FC236}">
                <a16:creationId xmlns:a16="http://schemas.microsoft.com/office/drawing/2014/main" id="{1A96E98F-7BF1-82B8-B8DE-573E7A7A0E91}"/>
              </a:ext>
            </a:extLst>
          </p:cNvPr>
          <p:cNvSpPr txBox="1"/>
          <p:nvPr/>
        </p:nvSpPr>
        <p:spPr>
          <a:xfrm>
            <a:off x="330480" y="4487875"/>
            <a:ext cx="5646737" cy="646331"/>
          </a:xfrm>
          <a:prstGeom prst="rect">
            <a:avLst/>
          </a:prstGeom>
          <a:solidFill>
            <a:srgbClr val="FFFF00"/>
          </a:solidFill>
        </p:spPr>
        <p:txBody>
          <a:bodyPr wrap="square" rtlCol="0">
            <a:spAutoFit/>
          </a:bodyPr>
          <a:lstStyle/>
          <a:p>
            <a:r>
              <a:rPr lang="en-US" dirty="0"/>
              <a:t> If you have special circumstances – close to 18</a:t>
            </a:r>
            <a:r>
              <a:rPr lang="en-US" baseline="30000" dirty="0"/>
              <a:t>th</a:t>
            </a:r>
            <a:r>
              <a:rPr lang="en-US" dirty="0"/>
              <a:t> birthday or moving</a:t>
            </a:r>
          </a:p>
        </p:txBody>
      </p:sp>
    </p:spTree>
    <p:extLst>
      <p:ext uri="{BB962C8B-B14F-4D97-AF65-F5344CB8AC3E}">
        <p14:creationId xmlns:p14="http://schemas.microsoft.com/office/powerpoint/2010/main" val="2923001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336</TotalTime>
  <Words>2232</Words>
  <Application>Microsoft Office PowerPoint</Application>
  <PresentationFormat>Widescreen</PresentationFormat>
  <Paragraphs>176</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Aptos Display</vt:lpstr>
      <vt:lpstr>Arial</vt:lpstr>
      <vt:lpstr>Office Theme</vt:lpstr>
      <vt:lpstr>Eagle Scout Service Project Step by Step Guide</vt:lpstr>
      <vt:lpstr>Getting Started</vt:lpstr>
      <vt:lpstr>Choosing an Eagle Scout Service Project</vt:lpstr>
      <vt:lpstr>Eagle Scout Service Project Workbook</vt:lpstr>
      <vt:lpstr>Step 1 – Service Project Workbook</vt:lpstr>
      <vt:lpstr>Step 2 – Contact Information</vt:lpstr>
      <vt:lpstr>Step 3 - Filling out the rest of the proposal</vt:lpstr>
      <vt:lpstr>The 5 Tests </vt:lpstr>
      <vt:lpstr>Step 4 - Signatures are Required!</vt:lpstr>
      <vt:lpstr>Step 5 - Schedule Proposal Review</vt:lpstr>
      <vt:lpstr>Special Considerations</vt:lpstr>
      <vt:lpstr>The District Eagle Scout Project  Board of Review</vt:lpstr>
      <vt:lpstr>Be Prepared</vt:lpstr>
      <vt:lpstr>During the Project Review</vt:lpstr>
      <vt:lpstr>What will be asked</vt:lpstr>
      <vt:lpstr>Project Approval</vt:lpstr>
      <vt:lpstr>Tracking and Logs</vt:lpstr>
      <vt:lpstr>Permits and Permissions</vt:lpstr>
      <vt:lpstr>Eagle Scout Service Project Plan</vt:lpstr>
      <vt:lpstr>Project Fundraising</vt:lpstr>
      <vt:lpstr>Dr. Philips Grant</vt:lpstr>
      <vt:lpstr>Step 6 – After Completing the Project</vt:lpstr>
      <vt:lpstr>Step 7 – Submitting your Eagle Scout Application</vt:lpstr>
      <vt:lpstr>Step 8 - Schedule Eagle Board of Review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Jeffrey Ketts</dc:creator>
  <cp:lastModifiedBy>Jeffrey Ketts</cp:lastModifiedBy>
  <cp:revision>1</cp:revision>
  <dcterms:created xsi:type="dcterms:W3CDTF">2026-09-11T14:52:19Z</dcterms:created>
  <dcterms:modified xsi:type="dcterms:W3CDTF">2026-10-12T17:46:37Z</dcterms:modified>
</cp:coreProperties>
</file>